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54" r:id="rId2"/>
  </p:sldMasterIdLst>
  <p:notesMasterIdLst>
    <p:notesMasterId r:id="rId43"/>
  </p:notesMasterIdLst>
  <p:handoutMasterIdLst>
    <p:handoutMasterId r:id="rId44"/>
  </p:handoutMasterIdLst>
  <p:sldIdLst>
    <p:sldId id="645" r:id="rId3"/>
    <p:sldId id="584" r:id="rId4"/>
    <p:sldId id="651" r:id="rId5"/>
    <p:sldId id="706" r:id="rId6"/>
    <p:sldId id="742" r:id="rId7"/>
    <p:sldId id="705" r:id="rId8"/>
    <p:sldId id="658" r:id="rId9"/>
    <p:sldId id="684" r:id="rId10"/>
    <p:sldId id="737" r:id="rId11"/>
    <p:sldId id="738" r:id="rId12"/>
    <p:sldId id="685" r:id="rId13"/>
    <p:sldId id="730" r:id="rId14"/>
    <p:sldId id="716" r:id="rId15"/>
    <p:sldId id="717" r:id="rId16"/>
    <p:sldId id="718" r:id="rId17"/>
    <p:sldId id="719" r:id="rId18"/>
    <p:sldId id="720" r:id="rId19"/>
    <p:sldId id="690" r:id="rId20"/>
    <p:sldId id="691" r:id="rId21"/>
    <p:sldId id="721" r:id="rId22"/>
    <p:sldId id="743" r:id="rId23"/>
    <p:sldId id="744" r:id="rId24"/>
    <p:sldId id="745" r:id="rId25"/>
    <p:sldId id="746" r:id="rId26"/>
    <p:sldId id="747" r:id="rId27"/>
    <p:sldId id="748" r:id="rId28"/>
    <p:sldId id="749" r:id="rId29"/>
    <p:sldId id="750" r:id="rId30"/>
    <p:sldId id="751" r:id="rId31"/>
    <p:sldId id="752" r:id="rId32"/>
    <p:sldId id="753" r:id="rId33"/>
    <p:sldId id="754" r:id="rId34"/>
    <p:sldId id="755" r:id="rId35"/>
    <p:sldId id="756" r:id="rId36"/>
    <p:sldId id="757" r:id="rId37"/>
    <p:sldId id="758" r:id="rId38"/>
    <p:sldId id="759" r:id="rId39"/>
    <p:sldId id="760" r:id="rId40"/>
    <p:sldId id="761" r:id="rId41"/>
    <p:sldId id="762" r:id="rId42"/>
  </p:sldIdLst>
  <p:sldSz cx="9144000" cy="6858000" type="screen4x3"/>
  <p:notesSz cx="9296400" cy="7010400"/>
  <p:defaultTextStyle>
    <a:defPPr>
      <a:defRPr lang="fr-CA"/>
    </a:defPPr>
    <a:lvl1pPr algn="l" rtl="0" fontAlgn="base">
      <a:spcBef>
        <a:spcPct val="0"/>
      </a:spcBef>
      <a:spcAft>
        <a:spcPct val="0"/>
      </a:spcAft>
      <a:defRPr b="1" kern="1200">
        <a:solidFill>
          <a:schemeClr val="tx1"/>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300">
          <p15:clr>
            <a:srgbClr val="A4A3A4"/>
          </p15:clr>
        </p15:guide>
        <p15:guide id="2" pos="5436">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1B467B"/>
    <a:srgbClr val="F47206"/>
    <a:srgbClr val="FDCBA1"/>
    <a:srgbClr val="AAC8EC"/>
    <a:srgbClr val="C6DAF2"/>
    <a:srgbClr val="FCB274"/>
    <a:srgbClr val="9BBEE9"/>
    <a:srgbClr val="93BBB3"/>
    <a:srgbClr val="41C3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680" autoAdjust="0"/>
    <p:restoredTop sz="99637" autoAdjust="0"/>
  </p:normalViewPr>
  <p:slideViewPr>
    <p:cSldViewPr snapToGrid="0">
      <p:cViewPr varScale="1">
        <p:scale>
          <a:sx n="76" d="100"/>
          <a:sy n="76" d="100"/>
        </p:scale>
        <p:origin x="96" y="288"/>
      </p:cViewPr>
      <p:guideLst>
        <p:guide orient="horz" pos="300"/>
        <p:guide pos="5436"/>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Lst>
  </p:outlineViewPr>
  <p:notesTextViewPr>
    <p:cViewPr>
      <p:scale>
        <a:sx n="100" d="100"/>
        <a:sy n="100" d="100"/>
      </p:scale>
      <p:origin x="0" y="0"/>
    </p:cViewPr>
  </p:notesTextViewPr>
  <p:sorterViewPr>
    <p:cViewPr>
      <p:scale>
        <a:sx n="90" d="100"/>
        <a:sy n="90" d="100"/>
      </p:scale>
      <p:origin x="0" y="0"/>
    </p:cViewPr>
  </p:sorterViewPr>
  <p:notesViewPr>
    <p:cSldViewPr snapToGrid="0">
      <p:cViewPr varScale="1">
        <p:scale>
          <a:sx n="83" d="100"/>
          <a:sy n="83" d="100"/>
        </p:scale>
        <p:origin x="-2045" y="-82"/>
      </p:cViewPr>
      <p:guideLst>
        <p:guide orient="horz" pos="2208"/>
        <p:guide pos="292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_rels/viewProps.xml.rels><?xml version="1.0" encoding="UTF-8" standalone="yes"?>
<Relationships xmlns="http://schemas.openxmlformats.org/package/2006/relationships"><Relationship Id="rId8" Type="http://schemas.openxmlformats.org/officeDocument/2006/relationships/slide" Target="slides/slide29.xml"/><Relationship Id="rId13" Type="http://schemas.openxmlformats.org/officeDocument/2006/relationships/slide" Target="slides/slide34.xml"/><Relationship Id="rId18" Type="http://schemas.openxmlformats.org/officeDocument/2006/relationships/slide" Target="slides/slide39.xml"/><Relationship Id="rId3" Type="http://schemas.openxmlformats.org/officeDocument/2006/relationships/slide" Target="slides/slide20.xml"/><Relationship Id="rId7" Type="http://schemas.openxmlformats.org/officeDocument/2006/relationships/slide" Target="slides/slide28.xml"/><Relationship Id="rId12" Type="http://schemas.openxmlformats.org/officeDocument/2006/relationships/slide" Target="slides/slide33.xml"/><Relationship Id="rId17" Type="http://schemas.openxmlformats.org/officeDocument/2006/relationships/slide" Target="slides/slide38.xml"/><Relationship Id="rId2" Type="http://schemas.openxmlformats.org/officeDocument/2006/relationships/slide" Target="slides/slide19.xml"/><Relationship Id="rId16" Type="http://schemas.openxmlformats.org/officeDocument/2006/relationships/slide" Target="slides/slide37.xml"/><Relationship Id="rId1" Type="http://schemas.openxmlformats.org/officeDocument/2006/relationships/slide" Target="slides/slide18.xml"/><Relationship Id="rId6" Type="http://schemas.openxmlformats.org/officeDocument/2006/relationships/slide" Target="slides/slide27.xml"/><Relationship Id="rId11" Type="http://schemas.openxmlformats.org/officeDocument/2006/relationships/slide" Target="slides/slide32.xml"/><Relationship Id="rId5" Type="http://schemas.openxmlformats.org/officeDocument/2006/relationships/slide" Target="slides/slide24.xml"/><Relationship Id="rId15" Type="http://schemas.openxmlformats.org/officeDocument/2006/relationships/slide" Target="slides/slide36.xml"/><Relationship Id="rId10" Type="http://schemas.openxmlformats.org/officeDocument/2006/relationships/slide" Target="slides/slide31.xml"/><Relationship Id="rId19" Type="http://schemas.openxmlformats.org/officeDocument/2006/relationships/slide" Target="slides/slide40.xml"/><Relationship Id="rId4" Type="http://schemas.openxmlformats.org/officeDocument/2006/relationships/slide" Target="slides/slide21.xml"/><Relationship Id="rId9" Type="http://schemas.openxmlformats.org/officeDocument/2006/relationships/slide" Target="slides/slide30.xml"/><Relationship Id="rId14"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4" y="1"/>
            <a:ext cx="4028873" cy="351147"/>
          </a:xfrm>
          <a:prstGeom prst="rect">
            <a:avLst/>
          </a:prstGeom>
          <a:noFill/>
          <a:ln w="9525">
            <a:noFill/>
            <a:miter lim="800000"/>
            <a:headEnd/>
            <a:tailEnd/>
          </a:ln>
          <a:effectLst/>
        </p:spPr>
        <p:txBody>
          <a:bodyPr vert="horz" wrap="square" lIns="93125" tIns="46562" rIns="93125" bIns="46562" numCol="1" anchor="t" anchorCtr="0" compatLnSpc="1">
            <a:prstTxWarp prst="textNoShape">
              <a:avLst/>
            </a:prstTxWarp>
          </a:bodyPr>
          <a:lstStyle>
            <a:lvl1pPr defTabSz="930048">
              <a:defRPr sz="1200" b="0"/>
            </a:lvl1pPr>
          </a:lstStyle>
          <a:p>
            <a:endParaRPr lang="en-US" dirty="0"/>
          </a:p>
        </p:txBody>
      </p:sp>
      <p:sp>
        <p:nvSpPr>
          <p:cNvPr id="7171" name="Rectangle 3"/>
          <p:cNvSpPr>
            <a:spLocks noGrp="1" noChangeArrowheads="1"/>
          </p:cNvSpPr>
          <p:nvPr>
            <p:ph type="dt" sz="quarter" idx="1"/>
          </p:nvPr>
        </p:nvSpPr>
        <p:spPr bwMode="auto">
          <a:xfrm>
            <a:off x="5266090" y="1"/>
            <a:ext cx="4028873" cy="351147"/>
          </a:xfrm>
          <a:prstGeom prst="rect">
            <a:avLst/>
          </a:prstGeom>
          <a:noFill/>
          <a:ln w="9525">
            <a:noFill/>
            <a:miter lim="800000"/>
            <a:headEnd/>
            <a:tailEnd/>
          </a:ln>
          <a:effectLst/>
        </p:spPr>
        <p:txBody>
          <a:bodyPr vert="horz" wrap="square" lIns="93125" tIns="46562" rIns="93125" bIns="46562" numCol="1" anchor="t" anchorCtr="0" compatLnSpc="1">
            <a:prstTxWarp prst="textNoShape">
              <a:avLst/>
            </a:prstTxWarp>
          </a:bodyPr>
          <a:lstStyle>
            <a:lvl1pPr algn="r" defTabSz="930048">
              <a:defRPr sz="1200" b="0"/>
            </a:lvl1pPr>
          </a:lstStyle>
          <a:p>
            <a:endParaRPr lang="en-US" dirty="0"/>
          </a:p>
        </p:txBody>
      </p:sp>
      <p:sp>
        <p:nvSpPr>
          <p:cNvPr id="7173" name="Rectangle 5"/>
          <p:cNvSpPr>
            <a:spLocks noGrp="1" noChangeArrowheads="1"/>
          </p:cNvSpPr>
          <p:nvPr>
            <p:ph type="sldNum" sz="quarter" idx="3"/>
          </p:nvPr>
        </p:nvSpPr>
        <p:spPr bwMode="auto">
          <a:xfrm>
            <a:off x="5266090" y="6657688"/>
            <a:ext cx="4028873" cy="351147"/>
          </a:xfrm>
          <a:prstGeom prst="rect">
            <a:avLst/>
          </a:prstGeom>
          <a:noFill/>
          <a:ln w="9525">
            <a:noFill/>
            <a:miter lim="800000"/>
            <a:headEnd/>
            <a:tailEnd/>
          </a:ln>
          <a:effectLst/>
        </p:spPr>
        <p:txBody>
          <a:bodyPr vert="horz" wrap="square" lIns="93125" tIns="46562" rIns="93125" bIns="46562" numCol="1" anchor="b" anchorCtr="0" compatLnSpc="1">
            <a:prstTxWarp prst="textNoShape">
              <a:avLst/>
            </a:prstTxWarp>
          </a:bodyPr>
          <a:lstStyle>
            <a:lvl1pPr algn="r" defTabSz="930048">
              <a:defRPr sz="1200" b="0"/>
            </a:lvl1pPr>
          </a:lstStyle>
          <a:p>
            <a:fld id="{6AEA54F6-711F-4DBB-9924-321DBBB26C37}" type="slidenum">
              <a:rPr lang="fr-CA"/>
              <a:pPr/>
              <a:t>‹N°›</a:t>
            </a:fld>
            <a:endParaRPr lang="fr-CA" dirty="0"/>
          </a:p>
        </p:txBody>
      </p:sp>
      <p:sp>
        <p:nvSpPr>
          <p:cNvPr id="6" name="Espace réservé du pied de page 5"/>
          <p:cNvSpPr>
            <a:spLocks noGrp="1"/>
          </p:cNvSpPr>
          <p:nvPr>
            <p:ph type="ftr" sz="quarter" idx="2"/>
          </p:nvPr>
        </p:nvSpPr>
        <p:spPr>
          <a:xfrm>
            <a:off x="0" y="6658969"/>
            <a:ext cx="4028748" cy="349911"/>
          </a:xfrm>
          <a:prstGeom prst="rect">
            <a:avLst/>
          </a:prstGeom>
        </p:spPr>
        <p:txBody>
          <a:bodyPr vert="horz" lIns="88125" tIns="44063" rIns="88125" bIns="44063" rtlCol="0" anchor="b"/>
          <a:lstStyle>
            <a:lvl1pPr algn="l">
              <a:defRPr sz="1100"/>
            </a:lvl1pPr>
          </a:lstStyle>
          <a:p>
            <a:endParaRPr lang="fr-CA" dirty="0"/>
          </a:p>
        </p:txBody>
      </p:sp>
    </p:spTree>
    <p:extLst>
      <p:ext uri="{BB962C8B-B14F-4D97-AF65-F5344CB8AC3E}">
        <p14:creationId xmlns:p14="http://schemas.microsoft.com/office/powerpoint/2010/main" val="4142918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4" y="1"/>
            <a:ext cx="4028873" cy="351147"/>
          </a:xfrm>
          <a:prstGeom prst="rect">
            <a:avLst/>
          </a:prstGeom>
          <a:noFill/>
          <a:ln w="9525">
            <a:noFill/>
            <a:miter lim="800000"/>
            <a:headEnd/>
            <a:tailEnd/>
          </a:ln>
          <a:effectLst/>
        </p:spPr>
        <p:txBody>
          <a:bodyPr vert="horz" wrap="square" lIns="93125" tIns="46562" rIns="93125" bIns="46562" numCol="1" anchor="t" anchorCtr="0" compatLnSpc="1">
            <a:prstTxWarp prst="textNoShape">
              <a:avLst/>
            </a:prstTxWarp>
          </a:bodyPr>
          <a:lstStyle>
            <a:lvl1pPr defTabSz="930048">
              <a:defRPr sz="1200" b="0"/>
            </a:lvl1pPr>
          </a:lstStyle>
          <a:p>
            <a:endParaRPr lang="en-US" dirty="0"/>
          </a:p>
        </p:txBody>
      </p:sp>
      <p:sp>
        <p:nvSpPr>
          <p:cNvPr id="10243" name="Rectangle 3"/>
          <p:cNvSpPr>
            <a:spLocks noGrp="1" noChangeArrowheads="1"/>
          </p:cNvSpPr>
          <p:nvPr>
            <p:ph type="dt" idx="1"/>
          </p:nvPr>
        </p:nvSpPr>
        <p:spPr bwMode="auto">
          <a:xfrm>
            <a:off x="5266090" y="1"/>
            <a:ext cx="4028873" cy="351147"/>
          </a:xfrm>
          <a:prstGeom prst="rect">
            <a:avLst/>
          </a:prstGeom>
          <a:noFill/>
          <a:ln w="9525">
            <a:noFill/>
            <a:miter lim="800000"/>
            <a:headEnd/>
            <a:tailEnd/>
          </a:ln>
          <a:effectLst/>
        </p:spPr>
        <p:txBody>
          <a:bodyPr vert="horz" wrap="square" lIns="93125" tIns="46562" rIns="93125" bIns="46562" numCol="1" anchor="t" anchorCtr="0" compatLnSpc="1">
            <a:prstTxWarp prst="textNoShape">
              <a:avLst/>
            </a:prstTxWarp>
          </a:bodyPr>
          <a:lstStyle>
            <a:lvl1pPr algn="r" defTabSz="930048">
              <a:defRPr sz="1200" b="0"/>
            </a:lvl1pPr>
          </a:lstStyle>
          <a:p>
            <a:endParaRPr lang="en-US" dirty="0"/>
          </a:p>
        </p:txBody>
      </p:sp>
      <p:sp>
        <p:nvSpPr>
          <p:cNvPr id="36868" name="Rectangle 4"/>
          <p:cNvSpPr>
            <a:spLocks noGrp="1" noRot="1" noChangeAspect="1" noChangeArrowheads="1" noTextEdit="1"/>
          </p:cNvSpPr>
          <p:nvPr>
            <p:ph type="sldImg" idx="2"/>
          </p:nvPr>
        </p:nvSpPr>
        <p:spPr bwMode="auto">
          <a:xfrm>
            <a:off x="2897188" y="525463"/>
            <a:ext cx="3506787" cy="26289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930074" y="3331195"/>
            <a:ext cx="7436254" cy="3154053"/>
          </a:xfrm>
          <a:prstGeom prst="rect">
            <a:avLst/>
          </a:prstGeom>
          <a:noFill/>
          <a:ln w="9525">
            <a:noFill/>
            <a:miter lim="800000"/>
            <a:headEnd/>
            <a:tailEnd/>
          </a:ln>
          <a:effectLst/>
        </p:spPr>
        <p:txBody>
          <a:bodyPr vert="horz" wrap="square" lIns="93125" tIns="46562" rIns="93125" bIns="46562" numCol="1" anchor="t" anchorCtr="0" compatLnSpc="1">
            <a:prstTxWarp prst="textNoShape">
              <a:avLst/>
            </a:prstTxWarp>
          </a:bodyPr>
          <a:lstStyle/>
          <a:p>
            <a:pPr lvl="0"/>
            <a:r>
              <a:rPr lang="fr-CA" noProof="0"/>
              <a:t>Cliquez pour modifier les styles du texte du masque</a:t>
            </a:r>
          </a:p>
          <a:p>
            <a:pPr lvl="1"/>
            <a:r>
              <a:rPr lang="fr-CA" noProof="0"/>
              <a:t>Deuxième niveau</a:t>
            </a:r>
          </a:p>
          <a:p>
            <a:pPr lvl="2"/>
            <a:r>
              <a:rPr lang="fr-CA" noProof="0"/>
              <a:t>Troisième niveau</a:t>
            </a:r>
          </a:p>
          <a:p>
            <a:pPr lvl="3"/>
            <a:r>
              <a:rPr lang="fr-CA" noProof="0"/>
              <a:t>Quatrième niveau</a:t>
            </a:r>
          </a:p>
          <a:p>
            <a:pPr lvl="4"/>
            <a:r>
              <a:rPr lang="fr-CA" noProof="0"/>
              <a:t>Cinquième niveau</a:t>
            </a:r>
          </a:p>
        </p:txBody>
      </p:sp>
      <p:sp>
        <p:nvSpPr>
          <p:cNvPr id="10246" name="Rectangle 6"/>
          <p:cNvSpPr>
            <a:spLocks noGrp="1" noChangeArrowheads="1"/>
          </p:cNvSpPr>
          <p:nvPr>
            <p:ph type="ftr" sz="quarter" idx="4"/>
          </p:nvPr>
        </p:nvSpPr>
        <p:spPr bwMode="auto">
          <a:xfrm>
            <a:off x="4" y="6657688"/>
            <a:ext cx="4028873" cy="351147"/>
          </a:xfrm>
          <a:prstGeom prst="rect">
            <a:avLst/>
          </a:prstGeom>
          <a:noFill/>
          <a:ln w="9525">
            <a:noFill/>
            <a:miter lim="800000"/>
            <a:headEnd/>
            <a:tailEnd/>
          </a:ln>
          <a:effectLst/>
        </p:spPr>
        <p:txBody>
          <a:bodyPr vert="horz" wrap="square" lIns="93125" tIns="46562" rIns="93125" bIns="46562" numCol="1" anchor="b" anchorCtr="0" compatLnSpc="1">
            <a:prstTxWarp prst="textNoShape">
              <a:avLst/>
            </a:prstTxWarp>
          </a:bodyPr>
          <a:lstStyle>
            <a:lvl1pPr defTabSz="930048">
              <a:defRPr sz="1200" b="0"/>
            </a:lvl1pPr>
          </a:lstStyle>
          <a:p>
            <a:endParaRPr lang="en-US" dirty="0"/>
          </a:p>
        </p:txBody>
      </p:sp>
      <p:sp>
        <p:nvSpPr>
          <p:cNvPr id="10247" name="Rectangle 7"/>
          <p:cNvSpPr>
            <a:spLocks noGrp="1" noChangeArrowheads="1"/>
          </p:cNvSpPr>
          <p:nvPr>
            <p:ph type="sldNum" sz="quarter" idx="5"/>
          </p:nvPr>
        </p:nvSpPr>
        <p:spPr bwMode="auto">
          <a:xfrm>
            <a:off x="5266090" y="6657688"/>
            <a:ext cx="4028873" cy="351147"/>
          </a:xfrm>
          <a:prstGeom prst="rect">
            <a:avLst/>
          </a:prstGeom>
          <a:noFill/>
          <a:ln w="9525">
            <a:noFill/>
            <a:miter lim="800000"/>
            <a:headEnd/>
            <a:tailEnd/>
          </a:ln>
          <a:effectLst/>
        </p:spPr>
        <p:txBody>
          <a:bodyPr vert="horz" wrap="square" lIns="93125" tIns="46562" rIns="93125" bIns="46562" numCol="1" anchor="b" anchorCtr="0" compatLnSpc="1">
            <a:prstTxWarp prst="textNoShape">
              <a:avLst/>
            </a:prstTxWarp>
          </a:bodyPr>
          <a:lstStyle>
            <a:lvl1pPr algn="r" defTabSz="930048">
              <a:defRPr sz="1200" b="0"/>
            </a:lvl1pPr>
          </a:lstStyle>
          <a:p>
            <a:fld id="{3C67199F-3D02-45DC-8182-CEE99E7046C5}" type="slidenum">
              <a:rPr lang="fr-CA"/>
              <a:pPr/>
              <a:t>‹N°›</a:t>
            </a:fld>
            <a:endParaRPr lang="fr-CA" dirty="0"/>
          </a:p>
        </p:txBody>
      </p:sp>
    </p:spTree>
    <p:extLst>
      <p:ext uri="{BB962C8B-B14F-4D97-AF65-F5344CB8AC3E}">
        <p14:creationId xmlns:p14="http://schemas.microsoft.com/office/powerpoint/2010/main" val="337218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6767500-2F5E-411E-927C-B45CAD5549D9}" type="slidenum">
              <a:rPr lang="fr-CA"/>
              <a:pPr/>
              <a:t>1</a:t>
            </a:fld>
            <a:endParaRPr lang="fr-CA" dirty="0"/>
          </a:p>
        </p:txBody>
      </p:sp>
      <p:sp>
        <p:nvSpPr>
          <p:cNvPr id="37891" name="Rectangle 2"/>
          <p:cNvSpPr>
            <a:spLocks noGrp="1" noRot="1" noChangeAspect="1" noChangeArrowheads="1" noTextEdit="1"/>
          </p:cNvSpPr>
          <p:nvPr>
            <p:ph type="sldImg"/>
          </p:nvPr>
        </p:nvSpPr>
        <p:spPr>
          <a:xfrm>
            <a:off x="2506663" y="174625"/>
            <a:ext cx="4187825" cy="3140075"/>
          </a:xfrm>
          <a:ln/>
        </p:spPr>
      </p:sp>
      <p:sp>
        <p:nvSpPr>
          <p:cNvPr id="37892" name="Rectangle 3"/>
          <p:cNvSpPr>
            <a:spLocks noGrp="1" noChangeArrowheads="1"/>
          </p:cNvSpPr>
          <p:nvPr>
            <p:ph type="body" idx="1"/>
          </p:nvPr>
        </p:nvSpPr>
        <p:spPr>
          <a:noFill/>
          <a:ln/>
        </p:spPr>
        <p:txBody>
          <a:bodyPr/>
          <a:lstStyle/>
          <a:p>
            <a:pPr eaLnBrk="1" hangingPunct="1"/>
            <a:endParaRPr lang="fr-FR" dirty="0"/>
          </a:p>
        </p:txBody>
      </p:sp>
    </p:spTree>
    <p:extLst>
      <p:ext uri="{BB962C8B-B14F-4D97-AF65-F5344CB8AC3E}">
        <p14:creationId xmlns:p14="http://schemas.microsoft.com/office/powerpoint/2010/main" val="2709825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11</a:t>
            </a:fld>
            <a:endParaRPr lang="fr-CA" dirty="0"/>
          </a:p>
        </p:txBody>
      </p:sp>
    </p:spTree>
    <p:extLst>
      <p:ext uri="{BB962C8B-B14F-4D97-AF65-F5344CB8AC3E}">
        <p14:creationId xmlns:p14="http://schemas.microsoft.com/office/powerpoint/2010/main" val="4164727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12</a:t>
            </a:fld>
            <a:endParaRPr lang="fr-CA" dirty="0"/>
          </a:p>
        </p:txBody>
      </p:sp>
    </p:spTree>
    <p:extLst>
      <p:ext uri="{BB962C8B-B14F-4D97-AF65-F5344CB8AC3E}">
        <p14:creationId xmlns:p14="http://schemas.microsoft.com/office/powerpoint/2010/main" val="4164727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13</a:t>
            </a:fld>
            <a:endParaRPr lang="fr-CA" dirty="0"/>
          </a:p>
        </p:txBody>
      </p:sp>
    </p:spTree>
    <p:extLst>
      <p:ext uri="{BB962C8B-B14F-4D97-AF65-F5344CB8AC3E}">
        <p14:creationId xmlns:p14="http://schemas.microsoft.com/office/powerpoint/2010/main" val="4164727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14</a:t>
            </a:fld>
            <a:endParaRPr lang="fr-CA" dirty="0"/>
          </a:p>
        </p:txBody>
      </p:sp>
    </p:spTree>
    <p:extLst>
      <p:ext uri="{BB962C8B-B14F-4D97-AF65-F5344CB8AC3E}">
        <p14:creationId xmlns:p14="http://schemas.microsoft.com/office/powerpoint/2010/main" val="4164727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15</a:t>
            </a:fld>
            <a:endParaRPr lang="fr-CA" dirty="0"/>
          </a:p>
        </p:txBody>
      </p:sp>
    </p:spTree>
    <p:extLst>
      <p:ext uri="{BB962C8B-B14F-4D97-AF65-F5344CB8AC3E}">
        <p14:creationId xmlns:p14="http://schemas.microsoft.com/office/powerpoint/2010/main" val="4164727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16</a:t>
            </a:fld>
            <a:endParaRPr lang="fr-CA" dirty="0"/>
          </a:p>
        </p:txBody>
      </p:sp>
    </p:spTree>
    <p:extLst>
      <p:ext uri="{BB962C8B-B14F-4D97-AF65-F5344CB8AC3E}">
        <p14:creationId xmlns:p14="http://schemas.microsoft.com/office/powerpoint/2010/main" val="4164727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17</a:t>
            </a:fld>
            <a:endParaRPr lang="fr-CA" dirty="0"/>
          </a:p>
        </p:txBody>
      </p:sp>
    </p:spTree>
    <p:extLst>
      <p:ext uri="{BB962C8B-B14F-4D97-AF65-F5344CB8AC3E}">
        <p14:creationId xmlns:p14="http://schemas.microsoft.com/office/powerpoint/2010/main" val="4164727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3C67199F-3D02-45DC-8182-CEE99E7046C5}" type="slidenum">
              <a:rPr lang="fr-CA" smtClean="0"/>
              <a:pPr/>
              <a:t>19</a:t>
            </a:fld>
            <a:endParaRPr lang="fr-CA"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3C67199F-3D02-45DC-8182-CEE99E7046C5}" type="slidenum">
              <a:rPr lang="fr-CA" smtClean="0"/>
              <a:pPr/>
              <a:t>21</a:t>
            </a:fld>
            <a:endParaRPr lang="fr-CA"/>
          </a:p>
        </p:txBody>
      </p:sp>
    </p:spTree>
    <p:extLst>
      <p:ext uri="{BB962C8B-B14F-4D97-AF65-F5344CB8AC3E}">
        <p14:creationId xmlns:p14="http://schemas.microsoft.com/office/powerpoint/2010/main" val="23909385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22</a:t>
            </a:fld>
            <a:endParaRPr lang="fr-CA" dirty="0"/>
          </a:p>
        </p:txBody>
      </p:sp>
    </p:spTree>
    <p:extLst>
      <p:ext uri="{BB962C8B-B14F-4D97-AF65-F5344CB8AC3E}">
        <p14:creationId xmlns:p14="http://schemas.microsoft.com/office/powerpoint/2010/main" val="4164727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3</a:t>
            </a:fld>
            <a:endParaRPr lang="fr-CA" dirty="0"/>
          </a:p>
        </p:txBody>
      </p:sp>
    </p:spTree>
    <p:extLst>
      <p:ext uri="{BB962C8B-B14F-4D97-AF65-F5344CB8AC3E}">
        <p14:creationId xmlns:p14="http://schemas.microsoft.com/office/powerpoint/2010/main" val="41647273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23</a:t>
            </a:fld>
            <a:endParaRPr lang="fr-CA" dirty="0"/>
          </a:p>
        </p:txBody>
      </p:sp>
    </p:spTree>
    <p:extLst>
      <p:ext uri="{BB962C8B-B14F-4D97-AF65-F5344CB8AC3E}">
        <p14:creationId xmlns:p14="http://schemas.microsoft.com/office/powerpoint/2010/main" val="41647273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3C67199F-3D02-45DC-8182-CEE99E7046C5}" type="slidenum">
              <a:rPr lang="fr-CA" smtClean="0"/>
              <a:pPr/>
              <a:t>24</a:t>
            </a:fld>
            <a:endParaRPr lang="fr-CA"/>
          </a:p>
        </p:txBody>
      </p:sp>
    </p:spTree>
    <p:extLst>
      <p:ext uri="{BB962C8B-B14F-4D97-AF65-F5344CB8AC3E}">
        <p14:creationId xmlns:p14="http://schemas.microsoft.com/office/powerpoint/2010/main" val="26295931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25</a:t>
            </a:fld>
            <a:endParaRPr lang="fr-CA" dirty="0"/>
          </a:p>
        </p:txBody>
      </p:sp>
    </p:spTree>
    <p:extLst>
      <p:ext uri="{BB962C8B-B14F-4D97-AF65-F5344CB8AC3E}">
        <p14:creationId xmlns:p14="http://schemas.microsoft.com/office/powerpoint/2010/main" val="41647273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26</a:t>
            </a:fld>
            <a:endParaRPr lang="fr-CA" dirty="0"/>
          </a:p>
        </p:txBody>
      </p:sp>
    </p:spTree>
    <p:extLst>
      <p:ext uri="{BB962C8B-B14F-4D97-AF65-F5344CB8AC3E}">
        <p14:creationId xmlns:p14="http://schemas.microsoft.com/office/powerpoint/2010/main" val="41647273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3C67199F-3D02-45DC-8182-CEE99E7046C5}" type="slidenum">
              <a:rPr lang="fr-CA" smtClean="0"/>
              <a:pPr/>
              <a:t>27</a:t>
            </a:fld>
            <a:endParaRPr lang="fr-CA" dirty="0"/>
          </a:p>
        </p:txBody>
      </p:sp>
    </p:spTree>
    <p:extLst>
      <p:ext uri="{BB962C8B-B14F-4D97-AF65-F5344CB8AC3E}">
        <p14:creationId xmlns:p14="http://schemas.microsoft.com/office/powerpoint/2010/main" val="33168885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3C67199F-3D02-45DC-8182-CEE99E7046C5}" type="slidenum">
              <a:rPr lang="fr-CA" smtClean="0"/>
              <a:pPr/>
              <a:t>28</a:t>
            </a:fld>
            <a:endParaRPr lang="fr-CA"/>
          </a:p>
        </p:txBody>
      </p:sp>
    </p:spTree>
    <p:extLst>
      <p:ext uri="{BB962C8B-B14F-4D97-AF65-F5344CB8AC3E}">
        <p14:creationId xmlns:p14="http://schemas.microsoft.com/office/powerpoint/2010/main" val="21512290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3C67199F-3D02-45DC-8182-CEE99E7046C5}" type="slidenum">
              <a:rPr lang="fr-CA" smtClean="0"/>
              <a:pPr/>
              <a:t>29</a:t>
            </a:fld>
            <a:endParaRPr lang="fr-CA"/>
          </a:p>
        </p:txBody>
      </p:sp>
    </p:spTree>
    <p:extLst>
      <p:ext uri="{BB962C8B-B14F-4D97-AF65-F5344CB8AC3E}">
        <p14:creationId xmlns:p14="http://schemas.microsoft.com/office/powerpoint/2010/main" val="33214460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3C67199F-3D02-45DC-8182-CEE99E7046C5}" type="slidenum">
              <a:rPr lang="fr-CA" smtClean="0"/>
              <a:pPr/>
              <a:t>30</a:t>
            </a:fld>
            <a:endParaRPr lang="fr-CA" dirty="0"/>
          </a:p>
        </p:txBody>
      </p:sp>
    </p:spTree>
    <p:extLst>
      <p:ext uri="{BB962C8B-B14F-4D97-AF65-F5344CB8AC3E}">
        <p14:creationId xmlns:p14="http://schemas.microsoft.com/office/powerpoint/2010/main" val="11036132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3C67199F-3D02-45DC-8182-CEE99E7046C5}" type="slidenum">
              <a:rPr lang="fr-CA" smtClean="0"/>
              <a:pPr/>
              <a:t>31</a:t>
            </a:fld>
            <a:endParaRPr lang="fr-CA"/>
          </a:p>
        </p:txBody>
      </p:sp>
    </p:spTree>
    <p:extLst>
      <p:ext uri="{BB962C8B-B14F-4D97-AF65-F5344CB8AC3E}">
        <p14:creationId xmlns:p14="http://schemas.microsoft.com/office/powerpoint/2010/main" val="17365254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3C67199F-3D02-45DC-8182-CEE99E7046C5}" type="slidenum">
              <a:rPr lang="fr-CA" smtClean="0"/>
              <a:pPr/>
              <a:t>32</a:t>
            </a:fld>
            <a:endParaRPr lang="fr-CA"/>
          </a:p>
        </p:txBody>
      </p:sp>
    </p:spTree>
    <p:extLst>
      <p:ext uri="{BB962C8B-B14F-4D97-AF65-F5344CB8AC3E}">
        <p14:creationId xmlns:p14="http://schemas.microsoft.com/office/powerpoint/2010/main" val="1052808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4</a:t>
            </a:fld>
            <a:endParaRPr lang="fr-CA" dirty="0"/>
          </a:p>
        </p:txBody>
      </p:sp>
    </p:spTree>
    <p:extLst>
      <p:ext uri="{BB962C8B-B14F-4D97-AF65-F5344CB8AC3E}">
        <p14:creationId xmlns:p14="http://schemas.microsoft.com/office/powerpoint/2010/main" val="41647273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3C67199F-3D02-45DC-8182-CEE99E7046C5}" type="slidenum">
              <a:rPr lang="fr-CA" smtClean="0"/>
              <a:pPr/>
              <a:t>33</a:t>
            </a:fld>
            <a:endParaRPr lang="fr-CA" dirty="0"/>
          </a:p>
        </p:txBody>
      </p:sp>
    </p:spTree>
    <p:extLst>
      <p:ext uri="{BB962C8B-B14F-4D97-AF65-F5344CB8AC3E}">
        <p14:creationId xmlns:p14="http://schemas.microsoft.com/office/powerpoint/2010/main" val="33459124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3C67199F-3D02-45DC-8182-CEE99E7046C5}" type="slidenum">
              <a:rPr lang="fr-CA" smtClean="0"/>
              <a:pPr/>
              <a:t>34</a:t>
            </a:fld>
            <a:endParaRPr lang="fr-CA" dirty="0"/>
          </a:p>
        </p:txBody>
      </p:sp>
    </p:spTree>
    <p:extLst>
      <p:ext uri="{BB962C8B-B14F-4D97-AF65-F5344CB8AC3E}">
        <p14:creationId xmlns:p14="http://schemas.microsoft.com/office/powerpoint/2010/main" val="32914012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3C67199F-3D02-45DC-8182-CEE99E7046C5}" type="slidenum">
              <a:rPr lang="fr-CA" smtClean="0"/>
              <a:pPr/>
              <a:t>35</a:t>
            </a:fld>
            <a:endParaRPr lang="fr-CA" dirty="0"/>
          </a:p>
        </p:txBody>
      </p:sp>
    </p:spTree>
    <p:extLst>
      <p:ext uri="{BB962C8B-B14F-4D97-AF65-F5344CB8AC3E}">
        <p14:creationId xmlns:p14="http://schemas.microsoft.com/office/powerpoint/2010/main" val="32648665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3C67199F-3D02-45DC-8182-CEE99E7046C5}" type="slidenum">
              <a:rPr lang="fr-CA" smtClean="0"/>
              <a:pPr/>
              <a:t>36</a:t>
            </a:fld>
            <a:endParaRPr lang="fr-CA" dirty="0"/>
          </a:p>
        </p:txBody>
      </p:sp>
    </p:spTree>
    <p:extLst>
      <p:ext uri="{BB962C8B-B14F-4D97-AF65-F5344CB8AC3E}">
        <p14:creationId xmlns:p14="http://schemas.microsoft.com/office/powerpoint/2010/main" val="23713709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3C67199F-3D02-45DC-8182-CEE99E7046C5}" type="slidenum">
              <a:rPr lang="fr-CA" smtClean="0"/>
              <a:pPr/>
              <a:t>37</a:t>
            </a:fld>
            <a:endParaRPr lang="fr-CA" dirty="0"/>
          </a:p>
        </p:txBody>
      </p:sp>
    </p:spTree>
    <p:extLst>
      <p:ext uri="{BB962C8B-B14F-4D97-AF65-F5344CB8AC3E}">
        <p14:creationId xmlns:p14="http://schemas.microsoft.com/office/powerpoint/2010/main" val="2633355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3C67199F-3D02-45DC-8182-CEE99E7046C5}" type="slidenum">
              <a:rPr lang="fr-CA" smtClean="0"/>
              <a:pPr/>
              <a:t>38</a:t>
            </a:fld>
            <a:endParaRPr lang="fr-CA" dirty="0"/>
          </a:p>
        </p:txBody>
      </p:sp>
    </p:spTree>
    <p:extLst>
      <p:ext uri="{BB962C8B-B14F-4D97-AF65-F5344CB8AC3E}">
        <p14:creationId xmlns:p14="http://schemas.microsoft.com/office/powerpoint/2010/main" val="21528189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3C67199F-3D02-45DC-8182-CEE99E7046C5}" type="slidenum">
              <a:rPr lang="fr-CA" smtClean="0"/>
              <a:pPr/>
              <a:t>39</a:t>
            </a:fld>
            <a:endParaRPr lang="fr-CA" dirty="0"/>
          </a:p>
        </p:txBody>
      </p:sp>
    </p:spTree>
    <p:extLst>
      <p:ext uri="{BB962C8B-B14F-4D97-AF65-F5344CB8AC3E}">
        <p14:creationId xmlns:p14="http://schemas.microsoft.com/office/powerpoint/2010/main" val="20918118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3C67199F-3D02-45DC-8182-CEE99E7046C5}" type="slidenum">
              <a:rPr lang="fr-CA" smtClean="0"/>
              <a:pPr/>
              <a:t>40</a:t>
            </a:fld>
            <a:endParaRPr lang="fr-CA" dirty="0"/>
          </a:p>
        </p:txBody>
      </p:sp>
    </p:spTree>
    <p:extLst>
      <p:ext uri="{BB962C8B-B14F-4D97-AF65-F5344CB8AC3E}">
        <p14:creationId xmlns:p14="http://schemas.microsoft.com/office/powerpoint/2010/main" val="114596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5</a:t>
            </a:fld>
            <a:endParaRPr lang="fr-CA" dirty="0"/>
          </a:p>
        </p:txBody>
      </p:sp>
    </p:spTree>
    <p:extLst>
      <p:ext uri="{BB962C8B-B14F-4D97-AF65-F5344CB8AC3E}">
        <p14:creationId xmlns:p14="http://schemas.microsoft.com/office/powerpoint/2010/main" val="1823670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6</a:t>
            </a:fld>
            <a:endParaRPr lang="fr-CA" dirty="0"/>
          </a:p>
        </p:txBody>
      </p:sp>
    </p:spTree>
    <p:extLst>
      <p:ext uri="{BB962C8B-B14F-4D97-AF65-F5344CB8AC3E}">
        <p14:creationId xmlns:p14="http://schemas.microsoft.com/office/powerpoint/2010/main" val="4164727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7</a:t>
            </a:fld>
            <a:endParaRPr lang="fr-CA" dirty="0"/>
          </a:p>
        </p:txBody>
      </p:sp>
    </p:spTree>
    <p:extLst>
      <p:ext uri="{BB962C8B-B14F-4D97-AF65-F5344CB8AC3E}">
        <p14:creationId xmlns:p14="http://schemas.microsoft.com/office/powerpoint/2010/main" val="4164727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8</a:t>
            </a:fld>
            <a:endParaRPr lang="fr-CA" dirty="0"/>
          </a:p>
        </p:txBody>
      </p:sp>
    </p:spTree>
    <p:extLst>
      <p:ext uri="{BB962C8B-B14F-4D97-AF65-F5344CB8AC3E}">
        <p14:creationId xmlns:p14="http://schemas.microsoft.com/office/powerpoint/2010/main" val="4164727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9</a:t>
            </a:fld>
            <a:endParaRPr lang="fr-CA" dirty="0"/>
          </a:p>
        </p:txBody>
      </p:sp>
    </p:spTree>
    <p:extLst>
      <p:ext uri="{BB962C8B-B14F-4D97-AF65-F5344CB8AC3E}">
        <p14:creationId xmlns:p14="http://schemas.microsoft.com/office/powerpoint/2010/main" val="4164727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67199F-3D02-45DC-8182-CEE99E7046C5}" type="slidenum">
              <a:rPr lang="fr-CA" smtClean="0"/>
              <a:pPr/>
              <a:t>10</a:t>
            </a:fld>
            <a:endParaRPr lang="fr-CA" dirty="0"/>
          </a:p>
        </p:txBody>
      </p:sp>
    </p:spTree>
    <p:extLst>
      <p:ext uri="{BB962C8B-B14F-4D97-AF65-F5344CB8AC3E}">
        <p14:creationId xmlns:p14="http://schemas.microsoft.com/office/powerpoint/2010/main" val="4164727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Rectangle 2"/>
          <p:cNvSpPr>
            <a:spLocks noGrp="1" noChangeArrowheads="1"/>
          </p:cNvSpPr>
          <p:nvPr>
            <p:ph type="sldNum" sz="quarter" idx="10"/>
          </p:nvPr>
        </p:nvSpPr>
        <p:spPr>
          <a:ln/>
        </p:spPr>
        <p:txBody>
          <a:bodyPr/>
          <a:lstStyle>
            <a:lvl1pPr>
              <a:defRPr/>
            </a:lvl1pPr>
          </a:lstStyle>
          <a:p>
            <a:fld id="{8D7054FB-3FFF-4F44-9CDC-1E7F459F6CFE}" type="slidenum">
              <a:rPr lang="fr-CA"/>
              <a:pPr/>
              <a:t>‹N°›</a:t>
            </a:fld>
            <a:endParaRPr lang="fr-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fld id="{C297CA5E-FF06-48ED-82CF-4AAA99EE0D5C}" type="slidenum">
              <a:rPr lang="fr-CA"/>
              <a:pPr/>
              <a:t>‹N°›</a:t>
            </a:fld>
            <a:endParaRPr lang="fr-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dirty="0"/>
              <a:t>Modifiez le style du titre</a:t>
            </a:r>
            <a:endParaRPr lang="fr-CA" dirty="0"/>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Modifiez le style des sous-titres du masque</a:t>
            </a:r>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sldNum" sz="quarter" idx="4"/>
          </p:nvPr>
        </p:nvSpPr>
        <p:spPr bwMode="auto">
          <a:xfrm>
            <a:off x="6757988" y="176213"/>
            <a:ext cx="2133600" cy="476250"/>
          </a:xfrm>
          <a:prstGeom prst="rect">
            <a:avLst/>
          </a:prstGeom>
          <a:noFill/>
          <a:ln>
            <a:noFill/>
          </a:ln>
          <a:effectLst/>
          <a:extLst/>
        </p:spPr>
        <p:txBody>
          <a:bodyPr vert="horz" wrap="square" lIns="91408" tIns="45704" rIns="91408" bIns="45704" numCol="1" anchor="t" anchorCtr="0" compatLnSpc="1">
            <a:prstTxWarp prst="textNoShape">
              <a:avLst/>
            </a:prstTxWarp>
          </a:bodyPr>
          <a:lstStyle>
            <a:lvl1pPr algn="r">
              <a:defRPr sz="900" b="0" i="1">
                <a:solidFill>
                  <a:srgbClr val="00439D"/>
                </a:solidFill>
              </a:defRPr>
            </a:lvl1pPr>
          </a:lstStyle>
          <a:p>
            <a:fld id="{11DE34E7-4056-4448-96D9-B4D2A2E2883F}" type="slidenum">
              <a:rPr lang="fr-CA"/>
              <a:pPr/>
              <a:t>‹N°›</a:t>
            </a:fld>
            <a:endParaRPr lang="fr-CA" dirty="0"/>
          </a:p>
        </p:txBody>
      </p:sp>
      <p:pic>
        <p:nvPicPr>
          <p:cNvPr id="6" name="Image 5" descr="Ligne-Orange-BIP.png"/>
          <p:cNvPicPr>
            <a:picLocks noChangeAspect="1"/>
          </p:cNvPicPr>
          <p:nvPr/>
        </p:nvPicPr>
        <p:blipFill>
          <a:blip r:embed="rId4" cstate="print"/>
          <a:stretch>
            <a:fillRect/>
          </a:stretch>
        </p:blipFill>
        <p:spPr>
          <a:xfrm>
            <a:off x="319087" y="676275"/>
            <a:ext cx="8572500" cy="76200"/>
          </a:xfrm>
          <a:prstGeom prst="rect">
            <a:avLst/>
          </a:prstGeom>
        </p:spPr>
      </p:pic>
      <p:pic>
        <p:nvPicPr>
          <p:cNvPr id="2049" name="Imag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6446" y="6199297"/>
            <a:ext cx="765175" cy="290513"/>
          </a:xfrm>
          <a:prstGeom prst="rect">
            <a:avLst/>
          </a:prstGeom>
          <a:noFill/>
          <a:extLst>
            <a:ext uri="{909E8E84-426E-40DD-AFC4-6F175D3DCCD1}">
              <a14:hiddenFill xmlns:a14="http://schemas.microsoft.com/office/drawing/2010/main">
                <a:solidFill>
                  <a:srgbClr val="FFFFFF"/>
                </a:solidFill>
              </a14:hiddenFill>
            </a:ext>
          </a:extLst>
        </p:spPr>
      </p:pic>
      <p:pic>
        <p:nvPicPr>
          <p:cNvPr id="2050" name="Imag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5238" y="6199298"/>
            <a:ext cx="1371601" cy="29051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dirty="0"/>
          </a:p>
        </p:txBody>
      </p:sp>
      <p:sp>
        <p:nvSpPr>
          <p:cNvPr id="3" name="Rectangle 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tabLst>
                <a:tab pos="2743200" algn="ctr"/>
                <a:tab pos="5486400" algn="r"/>
              </a:tabLst>
              <a:defRPr>
                <a:solidFill>
                  <a:schemeClr val="tx1"/>
                </a:solidFill>
                <a:latin typeface="Arial" pitchFamily="34" charset="0"/>
                <a:cs typeface="Arial" pitchFamily="34" charset="0"/>
              </a:defRPr>
            </a:lvl1pPr>
            <a:lvl2pPr>
              <a:tabLst>
                <a:tab pos="2743200" algn="ctr"/>
                <a:tab pos="5486400" algn="r"/>
              </a:tabLst>
              <a:defRPr>
                <a:solidFill>
                  <a:schemeClr val="tx1"/>
                </a:solidFill>
                <a:latin typeface="Arial" pitchFamily="34" charset="0"/>
                <a:cs typeface="Arial" pitchFamily="34" charset="0"/>
              </a:defRPr>
            </a:lvl2pPr>
            <a:lvl3pPr>
              <a:tabLst>
                <a:tab pos="2743200" algn="ctr"/>
                <a:tab pos="5486400" algn="r"/>
              </a:tabLst>
              <a:defRPr>
                <a:solidFill>
                  <a:schemeClr val="tx1"/>
                </a:solidFill>
                <a:latin typeface="Arial" pitchFamily="34" charset="0"/>
                <a:cs typeface="Arial" pitchFamily="34" charset="0"/>
              </a:defRPr>
            </a:lvl3pPr>
            <a:lvl4pPr>
              <a:tabLst>
                <a:tab pos="2743200" algn="ctr"/>
                <a:tab pos="5486400" algn="r"/>
              </a:tabLst>
              <a:defRPr>
                <a:solidFill>
                  <a:schemeClr val="tx1"/>
                </a:solidFill>
                <a:latin typeface="Arial" pitchFamily="34" charset="0"/>
                <a:cs typeface="Arial" pitchFamily="34" charset="0"/>
              </a:defRPr>
            </a:lvl4pPr>
            <a:lvl5pPr>
              <a:tabLst>
                <a:tab pos="2743200" algn="ctr"/>
                <a:tab pos="5486400" algn="r"/>
              </a:tabLst>
              <a:defRPr>
                <a:solidFill>
                  <a:schemeClr val="tx1"/>
                </a:solidFill>
                <a:latin typeface="Arial" pitchFamily="34" charset="0"/>
                <a:cs typeface="Arial" pitchFamily="34" charset="0"/>
              </a:defRPr>
            </a:lvl5pPr>
            <a:lvl6pPr fontAlgn="base">
              <a:spcBef>
                <a:spcPct val="0"/>
              </a:spcBef>
              <a:spcAft>
                <a:spcPct val="0"/>
              </a:spcAft>
              <a:tabLst>
                <a:tab pos="2743200" algn="ctr"/>
                <a:tab pos="5486400" algn="r"/>
              </a:tabLst>
              <a:defRPr>
                <a:solidFill>
                  <a:schemeClr val="tx1"/>
                </a:solidFill>
                <a:latin typeface="Arial" pitchFamily="34" charset="0"/>
                <a:cs typeface="Arial" pitchFamily="34" charset="0"/>
              </a:defRPr>
            </a:lvl6pPr>
            <a:lvl7pPr fontAlgn="base">
              <a:spcBef>
                <a:spcPct val="0"/>
              </a:spcBef>
              <a:spcAft>
                <a:spcPct val="0"/>
              </a:spcAft>
              <a:tabLst>
                <a:tab pos="2743200" algn="ctr"/>
                <a:tab pos="5486400" algn="r"/>
              </a:tabLst>
              <a:defRPr>
                <a:solidFill>
                  <a:schemeClr val="tx1"/>
                </a:solidFill>
                <a:latin typeface="Arial" pitchFamily="34" charset="0"/>
                <a:cs typeface="Arial" pitchFamily="34" charset="0"/>
              </a:defRPr>
            </a:lvl7pPr>
            <a:lvl8pPr fontAlgn="base">
              <a:spcBef>
                <a:spcPct val="0"/>
              </a:spcBef>
              <a:spcAft>
                <a:spcPct val="0"/>
              </a:spcAft>
              <a:tabLst>
                <a:tab pos="2743200" algn="ctr"/>
                <a:tab pos="5486400" algn="r"/>
              </a:tabLst>
              <a:defRPr>
                <a:solidFill>
                  <a:schemeClr val="tx1"/>
                </a:solidFill>
                <a:latin typeface="Arial" pitchFamily="34" charset="0"/>
                <a:cs typeface="Arial" pitchFamily="34" charset="0"/>
              </a:defRPr>
            </a:lvl8pPr>
            <a:lvl9pPr fontAlgn="base">
              <a:spcBef>
                <a:spcPct val="0"/>
              </a:spcBef>
              <a:spcAft>
                <a:spcPct val="0"/>
              </a:spcAft>
              <a:tabLst>
                <a:tab pos="2743200" algn="ctr"/>
                <a:tab pos="5486400"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743200" algn="ctr"/>
                <a:tab pos="5486400" algn="r"/>
              </a:tabLst>
            </a:pP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60" r:id="rId1"/>
    <p:sldLayoutId id="2147483665" r:id="rId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cSld>
  <p:clrMap bg1="lt1" tx1="dk1" bg2="lt2" tx2="dk2" accent1="accent1" accent2="accent2" accent3="accent3" accent4="accent4" accent5="accent5" accent6="accent6" hlink="hlink" folHlink="folHlink"/>
  <p:sldLayoutIdLst>
    <p:sldLayoutId id="2147483670" r:id="rId1"/>
  </p:sldLayoutIdLst>
  <p:hf hdr="0" ftr="0" dt="0"/>
  <p:txStyles>
    <p:titleStyle>
      <a:lvl1pPr algn="ctr" defTabSz="865188" rtl="0" eaLnBrk="0" fontAlgn="base" hangingPunct="0">
        <a:spcBef>
          <a:spcPct val="0"/>
        </a:spcBef>
        <a:spcAft>
          <a:spcPct val="0"/>
        </a:spcAft>
        <a:defRPr sz="4200">
          <a:solidFill>
            <a:schemeClr val="tx2"/>
          </a:solidFill>
          <a:latin typeface="+mj-lt"/>
          <a:ea typeface="+mj-ea"/>
          <a:cs typeface="+mj-cs"/>
        </a:defRPr>
      </a:lvl1pPr>
      <a:lvl2pPr algn="ctr" defTabSz="865188" rtl="0" eaLnBrk="0" fontAlgn="base" hangingPunct="0">
        <a:spcBef>
          <a:spcPct val="0"/>
        </a:spcBef>
        <a:spcAft>
          <a:spcPct val="0"/>
        </a:spcAft>
        <a:defRPr sz="4200">
          <a:solidFill>
            <a:schemeClr val="tx2"/>
          </a:solidFill>
          <a:latin typeface="Arial" pitchFamily="34" charset="0"/>
        </a:defRPr>
      </a:lvl2pPr>
      <a:lvl3pPr algn="ctr" defTabSz="865188" rtl="0" eaLnBrk="0" fontAlgn="base" hangingPunct="0">
        <a:spcBef>
          <a:spcPct val="0"/>
        </a:spcBef>
        <a:spcAft>
          <a:spcPct val="0"/>
        </a:spcAft>
        <a:defRPr sz="4200">
          <a:solidFill>
            <a:schemeClr val="tx2"/>
          </a:solidFill>
          <a:latin typeface="Arial" pitchFamily="34" charset="0"/>
        </a:defRPr>
      </a:lvl3pPr>
      <a:lvl4pPr algn="ctr" defTabSz="865188" rtl="0" eaLnBrk="0" fontAlgn="base" hangingPunct="0">
        <a:spcBef>
          <a:spcPct val="0"/>
        </a:spcBef>
        <a:spcAft>
          <a:spcPct val="0"/>
        </a:spcAft>
        <a:defRPr sz="4200">
          <a:solidFill>
            <a:schemeClr val="tx2"/>
          </a:solidFill>
          <a:latin typeface="Arial" pitchFamily="34" charset="0"/>
        </a:defRPr>
      </a:lvl4pPr>
      <a:lvl5pPr algn="ctr" defTabSz="865188" rtl="0" eaLnBrk="0" fontAlgn="base" hangingPunct="0">
        <a:spcBef>
          <a:spcPct val="0"/>
        </a:spcBef>
        <a:spcAft>
          <a:spcPct val="0"/>
        </a:spcAft>
        <a:defRPr sz="4200">
          <a:solidFill>
            <a:schemeClr val="tx2"/>
          </a:solidFill>
          <a:latin typeface="Arial" pitchFamily="34" charset="0"/>
        </a:defRPr>
      </a:lvl5pPr>
      <a:lvl6pPr marL="457200" algn="ctr" defTabSz="865188" rtl="0" fontAlgn="base">
        <a:spcBef>
          <a:spcPct val="0"/>
        </a:spcBef>
        <a:spcAft>
          <a:spcPct val="0"/>
        </a:spcAft>
        <a:defRPr sz="4200">
          <a:solidFill>
            <a:schemeClr val="tx2"/>
          </a:solidFill>
          <a:latin typeface="Arial" pitchFamily="34" charset="0"/>
        </a:defRPr>
      </a:lvl6pPr>
      <a:lvl7pPr marL="914400" algn="ctr" defTabSz="865188" rtl="0" fontAlgn="base">
        <a:spcBef>
          <a:spcPct val="0"/>
        </a:spcBef>
        <a:spcAft>
          <a:spcPct val="0"/>
        </a:spcAft>
        <a:defRPr sz="4200">
          <a:solidFill>
            <a:schemeClr val="tx2"/>
          </a:solidFill>
          <a:latin typeface="Arial" pitchFamily="34" charset="0"/>
        </a:defRPr>
      </a:lvl7pPr>
      <a:lvl8pPr marL="1371600" algn="ctr" defTabSz="865188" rtl="0" fontAlgn="base">
        <a:spcBef>
          <a:spcPct val="0"/>
        </a:spcBef>
        <a:spcAft>
          <a:spcPct val="0"/>
        </a:spcAft>
        <a:defRPr sz="4200">
          <a:solidFill>
            <a:schemeClr val="tx2"/>
          </a:solidFill>
          <a:latin typeface="Arial" pitchFamily="34" charset="0"/>
        </a:defRPr>
      </a:lvl8pPr>
      <a:lvl9pPr marL="1828800" algn="ctr" defTabSz="865188" rtl="0" fontAlgn="base">
        <a:spcBef>
          <a:spcPct val="0"/>
        </a:spcBef>
        <a:spcAft>
          <a:spcPct val="0"/>
        </a:spcAft>
        <a:defRPr sz="4200">
          <a:solidFill>
            <a:schemeClr val="tx2"/>
          </a:solidFill>
          <a:latin typeface="Arial" pitchFamily="34" charset="0"/>
        </a:defRPr>
      </a:lvl9pPr>
    </p:titleStyle>
    <p:bodyStyle>
      <a:lvl1pPr marL="323850" indent="-323850" algn="l" defTabSz="865188" rtl="0" eaLnBrk="0" fontAlgn="base" hangingPunct="0">
        <a:spcBef>
          <a:spcPct val="20000"/>
        </a:spcBef>
        <a:spcAft>
          <a:spcPct val="0"/>
        </a:spcAft>
        <a:buChar char="•"/>
        <a:defRPr sz="3000">
          <a:solidFill>
            <a:schemeClr val="tx1"/>
          </a:solidFill>
          <a:latin typeface="+mn-lt"/>
          <a:ea typeface="+mn-ea"/>
          <a:cs typeface="+mn-cs"/>
        </a:defRPr>
      </a:lvl1pPr>
      <a:lvl2pPr marL="703263" indent="-271463" algn="l" defTabSz="865188" rtl="0" eaLnBrk="0" fontAlgn="base" hangingPunct="0">
        <a:spcBef>
          <a:spcPct val="20000"/>
        </a:spcBef>
        <a:spcAft>
          <a:spcPct val="0"/>
        </a:spcAft>
        <a:buChar char="–"/>
        <a:defRPr sz="2600">
          <a:solidFill>
            <a:schemeClr val="tx1"/>
          </a:solidFill>
          <a:latin typeface="+mn-lt"/>
        </a:defRPr>
      </a:lvl2pPr>
      <a:lvl3pPr marL="1081088" indent="-215900" algn="l" defTabSz="865188" rtl="0" eaLnBrk="0" fontAlgn="base" hangingPunct="0">
        <a:spcBef>
          <a:spcPct val="20000"/>
        </a:spcBef>
        <a:spcAft>
          <a:spcPct val="0"/>
        </a:spcAft>
        <a:buChar char="•"/>
        <a:defRPr sz="2300">
          <a:solidFill>
            <a:schemeClr val="tx1"/>
          </a:solidFill>
          <a:latin typeface="+mn-lt"/>
        </a:defRPr>
      </a:lvl3pPr>
      <a:lvl4pPr marL="1512888" indent="-215900" algn="l" defTabSz="865188" rtl="0" eaLnBrk="0" fontAlgn="base" hangingPunct="0">
        <a:spcBef>
          <a:spcPct val="20000"/>
        </a:spcBef>
        <a:spcAft>
          <a:spcPct val="0"/>
        </a:spcAft>
        <a:buChar char="–"/>
        <a:defRPr sz="1900">
          <a:solidFill>
            <a:schemeClr val="tx1"/>
          </a:solidFill>
          <a:latin typeface="+mn-lt"/>
        </a:defRPr>
      </a:lvl4pPr>
      <a:lvl5pPr marL="1946275" indent="-215900" algn="l" defTabSz="865188" rtl="0" eaLnBrk="0" fontAlgn="base" hangingPunct="0">
        <a:spcBef>
          <a:spcPct val="20000"/>
        </a:spcBef>
        <a:spcAft>
          <a:spcPct val="0"/>
        </a:spcAft>
        <a:buChar char="»"/>
        <a:defRPr sz="1900">
          <a:solidFill>
            <a:schemeClr val="tx1"/>
          </a:solidFill>
          <a:latin typeface="+mn-lt"/>
        </a:defRPr>
      </a:lvl5pPr>
      <a:lvl6pPr marL="2403475" indent="-215900" algn="l" defTabSz="865188" rtl="0" fontAlgn="base">
        <a:spcBef>
          <a:spcPct val="20000"/>
        </a:spcBef>
        <a:spcAft>
          <a:spcPct val="0"/>
        </a:spcAft>
        <a:buChar char="»"/>
        <a:defRPr sz="1900">
          <a:solidFill>
            <a:schemeClr val="tx1"/>
          </a:solidFill>
          <a:latin typeface="+mn-lt"/>
        </a:defRPr>
      </a:lvl6pPr>
      <a:lvl7pPr marL="2860675" indent="-215900" algn="l" defTabSz="865188" rtl="0" fontAlgn="base">
        <a:spcBef>
          <a:spcPct val="20000"/>
        </a:spcBef>
        <a:spcAft>
          <a:spcPct val="0"/>
        </a:spcAft>
        <a:buChar char="»"/>
        <a:defRPr sz="1900">
          <a:solidFill>
            <a:schemeClr val="tx1"/>
          </a:solidFill>
          <a:latin typeface="+mn-lt"/>
        </a:defRPr>
      </a:lvl7pPr>
      <a:lvl8pPr marL="3317875" indent="-215900" algn="l" defTabSz="865188" rtl="0" fontAlgn="base">
        <a:spcBef>
          <a:spcPct val="20000"/>
        </a:spcBef>
        <a:spcAft>
          <a:spcPct val="0"/>
        </a:spcAft>
        <a:buChar char="»"/>
        <a:defRPr sz="1900">
          <a:solidFill>
            <a:schemeClr val="tx1"/>
          </a:solidFill>
          <a:latin typeface="+mn-lt"/>
        </a:defRPr>
      </a:lvl8pPr>
      <a:lvl9pPr marL="3775075" indent="-215900" algn="l" defTabSz="865188" rtl="0" fontAlgn="base">
        <a:spcBef>
          <a:spcPct val="20000"/>
        </a:spcBef>
        <a:spcAft>
          <a:spcPct val="0"/>
        </a:spcAft>
        <a:buChar char="»"/>
        <a:defRPr sz="19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5.pn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5.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subTitle" idx="1"/>
          </p:nvPr>
        </p:nvSpPr>
        <p:spPr bwMode="auto">
          <a:xfrm>
            <a:off x="4982455" y="4401502"/>
            <a:ext cx="2575214" cy="839968"/>
          </a:xfrm>
          <a:noFill/>
          <a:ln>
            <a:miter lim="800000"/>
            <a:headEnd/>
            <a:tailEnd/>
          </a:ln>
        </p:spPr>
        <p:txBody>
          <a:bodyPr vert="horz" wrap="square" lIns="86470" tIns="43235" rIns="86470" bIns="43235" numCol="1" anchor="t" anchorCtr="0" compatLnSpc="1">
            <a:prstTxWarp prst="textNoShape">
              <a:avLst/>
            </a:prstTxWarp>
          </a:bodyPr>
          <a:lstStyle/>
          <a:p>
            <a:pPr algn="l" eaLnBrk="1" hangingPunct="1">
              <a:spcBef>
                <a:spcPct val="0"/>
              </a:spcBef>
            </a:pPr>
            <a:r>
              <a:rPr lang="en-US" sz="1600" dirty="0">
                <a:latin typeface="Tahoma" pitchFamily="34" charset="0"/>
              </a:rPr>
              <a:t>Presented to the Gatineau Valley SADC</a:t>
            </a:r>
          </a:p>
        </p:txBody>
      </p:sp>
      <p:sp>
        <p:nvSpPr>
          <p:cNvPr id="4" name="Rectangle 2"/>
          <p:cNvSpPr txBox="1">
            <a:spLocks noChangeArrowheads="1"/>
          </p:cNvSpPr>
          <p:nvPr/>
        </p:nvSpPr>
        <p:spPr bwMode="auto">
          <a:xfrm>
            <a:off x="3125971" y="2424376"/>
            <a:ext cx="2903426" cy="1194538"/>
          </a:xfrm>
          <a:prstGeom prst="rect">
            <a:avLst/>
          </a:prstGeom>
          <a:noFill/>
          <a:ln>
            <a:miter lim="800000"/>
            <a:headEnd/>
            <a:tailEnd/>
          </a:ln>
        </p:spPr>
        <p:txBody>
          <a:bodyPr vert="horz" wrap="square" lIns="86470" tIns="43235" rIns="86470" bIns="43235" numCol="1" anchor="t" anchorCtr="0" compatLnSpc="1">
            <a:prstTxWarp prst="textNoShape">
              <a:avLst/>
            </a:prstTxWarp>
          </a:bodyPr>
          <a:lstStyle>
            <a:lvl1pPr marL="0" indent="0" algn="ctr" defTabSz="865188" rtl="0" eaLnBrk="0" fontAlgn="base" hangingPunct="0">
              <a:spcBef>
                <a:spcPct val="20000"/>
              </a:spcBef>
              <a:spcAft>
                <a:spcPct val="0"/>
              </a:spcAft>
              <a:buNone/>
              <a:defRPr sz="3000">
                <a:solidFill>
                  <a:schemeClr val="tx1"/>
                </a:solidFill>
                <a:latin typeface="+mn-lt"/>
                <a:ea typeface="+mn-ea"/>
                <a:cs typeface="+mn-cs"/>
              </a:defRPr>
            </a:lvl1pPr>
            <a:lvl2pPr marL="457200" indent="0" algn="ctr" defTabSz="865188" rtl="0" eaLnBrk="0" fontAlgn="base" hangingPunct="0">
              <a:spcBef>
                <a:spcPct val="20000"/>
              </a:spcBef>
              <a:spcAft>
                <a:spcPct val="0"/>
              </a:spcAft>
              <a:buNone/>
              <a:defRPr sz="2600">
                <a:solidFill>
                  <a:schemeClr val="tx1"/>
                </a:solidFill>
                <a:latin typeface="+mn-lt"/>
              </a:defRPr>
            </a:lvl2pPr>
            <a:lvl3pPr marL="914400" indent="0" algn="ctr" defTabSz="865188" rtl="0" eaLnBrk="0" fontAlgn="base" hangingPunct="0">
              <a:spcBef>
                <a:spcPct val="20000"/>
              </a:spcBef>
              <a:spcAft>
                <a:spcPct val="0"/>
              </a:spcAft>
              <a:buNone/>
              <a:defRPr sz="2300">
                <a:solidFill>
                  <a:schemeClr val="tx1"/>
                </a:solidFill>
                <a:latin typeface="+mn-lt"/>
              </a:defRPr>
            </a:lvl3pPr>
            <a:lvl4pPr marL="1371600" indent="0" algn="ctr" defTabSz="865188" rtl="0" eaLnBrk="0" fontAlgn="base" hangingPunct="0">
              <a:spcBef>
                <a:spcPct val="20000"/>
              </a:spcBef>
              <a:spcAft>
                <a:spcPct val="0"/>
              </a:spcAft>
              <a:buNone/>
              <a:defRPr sz="1900">
                <a:solidFill>
                  <a:schemeClr val="tx1"/>
                </a:solidFill>
                <a:latin typeface="+mn-lt"/>
              </a:defRPr>
            </a:lvl4pPr>
            <a:lvl5pPr marL="1828800" indent="0" algn="ctr" defTabSz="865188" rtl="0" eaLnBrk="0" fontAlgn="base" hangingPunct="0">
              <a:spcBef>
                <a:spcPct val="20000"/>
              </a:spcBef>
              <a:spcAft>
                <a:spcPct val="0"/>
              </a:spcAft>
              <a:buNone/>
              <a:defRPr sz="1900">
                <a:solidFill>
                  <a:schemeClr val="tx1"/>
                </a:solidFill>
                <a:latin typeface="+mn-lt"/>
              </a:defRPr>
            </a:lvl5pPr>
            <a:lvl6pPr marL="2286000" indent="0" algn="ctr" defTabSz="865188" rtl="0" fontAlgn="base">
              <a:spcBef>
                <a:spcPct val="20000"/>
              </a:spcBef>
              <a:spcAft>
                <a:spcPct val="0"/>
              </a:spcAft>
              <a:buNone/>
              <a:defRPr sz="1900">
                <a:solidFill>
                  <a:schemeClr val="tx1"/>
                </a:solidFill>
                <a:latin typeface="+mn-lt"/>
              </a:defRPr>
            </a:lvl6pPr>
            <a:lvl7pPr marL="2743200" indent="0" algn="ctr" defTabSz="865188" rtl="0" fontAlgn="base">
              <a:spcBef>
                <a:spcPct val="20000"/>
              </a:spcBef>
              <a:spcAft>
                <a:spcPct val="0"/>
              </a:spcAft>
              <a:buNone/>
              <a:defRPr sz="1900">
                <a:solidFill>
                  <a:schemeClr val="tx1"/>
                </a:solidFill>
                <a:latin typeface="+mn-lt"/>
              </a:defRPr>
            </a:lvl7pPr>
            <a:lvl8pPr marL="3200400" indent="0" algn="ctr" defTabSz="865188" rtl="0" fontAlgn="base">
              <a:spcBef>
                <a:spcPct val="20000"/>
              </a:spcBef>
              <a:spcAft>
                <a:spcPct val="0"/>
              </a:spcAft>
              <a:buNone/>
              <a:defRPr sz="1900">
                <a:solidFill>
                  <a:schemeClr val="tx1"/>
                </a:solidFill>
                <a:latin typeface="+mn-lt"/>
              </a:defRPr>
            </a:lvl8pPr>
            <a:lvl9pPr marL="3657600" indent="0" algn="ctr" defTabSz="865188" rtl="0" fontAlgn="base">
              <a:spcBef>
                <a:spcPct val="20000"/>
              </a:spcBef>
              <a:spcAft>
                <a:spcPct val="0"/>
              </a:spcAft>
              <a:buNone/>
              <a:defRPr sz="1900">
                <a:solidFill>
                  <a:schemeClr val="tx1"/>
                </a:solidFill>
                <a:latin typeface="+mn-lt"/>
              </a:defRPr>
            </a:lvl9pPr>
          </a:lstStyle>
          <a:p>
            <a:pPr eaLnBrk="1" hangingPunct="1">
              <a:spcBef>
                <a:spcPct val="0"/>
              </a:spcBef>
            </a:pPr>
            <a:r>
              <a:rPr lang="en-US" sz="1800" dirty="0">
                <a:latin typeface="Tahoma" pitchFamily="34" charset="0"/>
              </a:rPr>
              <a:t>Labour survey of Gatineau Valley companies</a:t>
            </a:r>
            <a:endParaRPr lang="en-US" sz="1800" b="1" i="1" kern="0" dirty="0">
              <a:latin typeface="Tahoma" pitchFamily="34" charset="0"/>
            </a:endParaRPr>
          </a:p>
        </p:txBody>
      </p:sp>
      <p:sp>
        <p:nvSpPr>
          <p:cNvPr id="5" name="Rectangle 2"/>
          <p:cNvSpPr txBox="1">
            <a:spLocks noChangeArrowheads="1"/>
          </p:cNvSpPr>
          <p:nvPr/>
        </p:nvSpPr>
        <p:spPr bwMode="auto">
          <a:xfrm>
            <a:off x="5965599" y="6074753"/>
            <a:ext cx="2937397" cy="368591"/>
          </a:xfrm>
          <a:prstGeom prst="rect">
            <a:avLst/>
          </a:prstGeom>
          <a:noFill/>
          <a:ln>
            <a:miter lim="800000"/>
            <a:headEnd/>
            <a:tailEnd/>
          </a:ln>
        </p:spPr>
        <p:txBody>
          <a:bodyPr vert="horz" wrap="square" lIns="86470" tIns="43235" rIns="86470" bIns="43235" numCol="1" anchor="t" anchorCtr="0" compatLnSpc="1">
            <a:prstTxWarp prst="textNoShape">
              <a:avLst/>
            </a:prstTxWarp>
          </a:bodyPr>
          <a:lstStyle>
            <a:lvl1pPr marL="0" indent="0" algn="ctr" defTabSz="865188" rtl="0" eaLnBrk="0" fontAlgn="base" hangingPunct="0">
              <a:spcBef>
                <a:spcPct val="20000"/>
              </a:spcBef>
              <a:spcAft>
                <a:spcPct val="0"/>
              </a:spcAft>
              <a:buNone/>
              <a:defRPr sz="3000">
                <a:solidFill>
                  <a:schemeClr val="tx1"/>
                </a:solidFill>
                <a:latin typeface="+mn-lt"/>
                <a:ea typeface="+mn-ea"/>
                <a:cs typeface="+mn-cs"/>
              </a:defRPr>
            </a:lvl1pPr>
            <a:lvl2pPr marL="457200" indent="0" algn="ctr" defTabSz="865188" rtl="0" eaLnBrk="0" fontAlgn="base" hangingPunct="0">
              <a:spcBef>
                <a:spcPct val="20000"/>
              </a:spcBef>
              <a:spcAft>
                <a:spcPct val="0"/>
              </a:spcAft>
              <a:buNone/>
              <a:defRPr sz="2600">
                <a:solidFill>
                  <a:schemeClr val="tx1"/>
                </a:solidFill>
                <a:latin typeface="+mn-lt"/>
              </a:defRPr>
            </a:lvl2pPr>
            <a:lvl3pPr marL="914400" indent="0" algn="ctr" defTabSz="865188" rtl="0" eaLnBrk="0" fontAlgn="base" hangingPunct="0">
              <a:spcBef>
                <a:spcPct val="20000"/>
              </a:spcBef>
              <a:spcAft>
                <a:spcPct val="0"/>
              </a:spcAft>
              <a:buNone/>
              <a:defRPr sz="2300">
                <a:solidFill>
                  <a:schemeClr val="tx1"/>
                </a:solidFill>
                <a:latin typeface="+mn-lt"/>
              </a:defRPr>
            </a:lvl3pPr>
            <a:lvl4pPr marL="1371600" indent="0" algn="ctr" defTabSz="865188" rtl="0" eaLnBrk="0" fontAlgn="base" hangingPunct="0">
              <a:spcBef>
                <a:spcPct val="20000"/>
              </a:spcBef>
              <a:spcAft>
                <a:spcPct val="0"/>
              </a:spcAft>
              <a:buNone/>
              <a:defRPr sz="1900">
                <a:solidFill>
                  <a:schemeClr val="tx1"/>
                </a:solidFill>
                <a:latin typeface="+mn-lt"/>
              </a:defRPr>
            </a:lvl4pPr>
            <a:lvl5pPr marL="1828800" indent="0" algn="ctr" defTabSz="865188" rtl="0" eaLnBrk="0" fontAlgn="base" hangingPunct="0">
              <a:spcBef>
                <a:spcPct val="20000"/>
              </a:spcBef>
              <a:spcAft>
                <a:spcPct val="0"/>
              </a:spcAft>
              <a:buNone/>
              <a:defRPr sz="1900">
                <a:solidFill>
                  <a:schemeClr val="tx1"/>
                </a:solidFill>
                <a:latin typeface="+mn-lt"/>
              </a:defRPr>
            </a:lvl5pPr>
            <a:lvl6pPr marL="2286000" indent="0" algn="ctr" defTabSz="865188" rtl="0" fontAlgn="base">
              <a:spcBef>
                <a:spcPct val="20000"/>
              </a:spcBef>
              <a:spcAft>
                <a:spcPct val="0"/>
              </a:spcAft>
              <a:buNone/>
              <a:defRPr sz="1900">
                <a:solidFill>
                  <a:schemeClr val="tx1"/>
                </a:solidFill>
                <a:latin typeface="+mn-lt"/>
              </a:defRPr>
            </a:lvl6pPr>
            <a:lvl7pPr marL="2743200" indent="0" algn="ctr" defTabSz="865188" rtl="0" fontAlgn="base">
              <a:spcBef>
                <a:spcPct val="20000"/>
              </a:spcBef>
              <a:spcAft>
                <a:spcPct val="0"/>
              </a:spcAft>
              <a:buNone/>
              <a:defRPr sz="1900">
                <a:solidFill>
                  <a:schemeClr val="tx1"/>
                </a:solidFill>
                <a:latin typeface="+mn-lt"/>
              </a:defRPr>
            </a:lvl7pPr>
            <a:lvl8pPr marL="3200400" indent="0" algn="ctr" defTabSz="865188" rtl="0" fontAlgn="base">
              <a:spcBef>
                <a:spcPct val="20000"/>
              </a:spcBef>
              <a:spcAft>
                <a:spcPct val="0"/>
              </a:spcAft>
              <a:buNone/>
              <a:defRPr sz="1900">
                <a:solidFill>
                  <a:schemeClr val="tx1"/>
                </a:solidFill>
                <a:latin typeface="+mn-lt"/>
              </a:defRPr>
            </a:lvl8pPr>
            <a:lvl9pPr marL="3657600" indent="0" algn="ctr" defTabSz="865188" rtl="0" fontAlgn="base">
              <a:spcBef>
                <a:spcPct val="20000"/>
              </a:spcBef>
              <a:spcAft>
                <a:spcPct val="0"/>
              </a:spcAft>
              <a:buNone/>
              <a:defRPr sz="1900">
                <a:solidFill>
                  <a:schemeClr val="tx1"/>
                </a:solidFill>
                <a:latin typeface="+mn-lt"/>
              </a:defRPr>
            </a:lvl9pPr>
          </a:lstStyle>
          <a:p>
            <a:pPr algn="r" eaLnBrk="1" hangingPunct="1">
              <a:spcBef>
                <a:spcPct val="0"/>
              </a:spcBef>
            </a:pPr>
            <a:r>
              <a:rPr lang="fr-CA" sz="1400" b="0" kern="0" dirty="0">
                <a:latin typeface="Tahoma" pitchFamily="34" charset="0"/>
              </a:rPr>
              <a:t>December 10, 2018</a:t>
            </a:r>
          </a:p>
        </p:txBody>
      </p:sp>
    </p:spTree>
    <p:extLst>
      <p:ext uri="{BB962C8B-B14F-4D97-AF65-F5344CB8AC3E}">
        <p14:creationId xmlns:p14="http://schemas.microsoft.com/office/powerpoint/2010/main" val="2207558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2.</a:t>
            </a:r>
            <a:r>
              <a:rPr lang="en-US" sz="2000" b="0" dirty="0">
                <a:latin typeface="Tahoma" pitchFamily="34" charset="0"/>
              </a:rPr>
              <a:t>	Methodology</a:t>
            </a:r>
          </a:p>
        </p:txBody>
      </p:sp>
      <p:sp>
        <p:nvSpPr>
          <p:cNvPr id="6" name="Espace réservé du numéro de diapositive 1"/>
          <p:cNvSpPr txBox="1">
            <a:spLocks/>
          </p:cNvSpPr>
          <p:nvPr/>
        </p:nvSpPr>
        <p:spPr bwMode="auto">
          <a:xfrm>
            <a:off x="8010525" y="6208418"/>
            <a:ext cx="416773"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10</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3"/>
          <p:cNvSpPr txBox="1">
            <a:spLocks noChangeArrowheads="1"/>
          </p:cNvSpPr>
          <p:nvPr>
            <p:custDataLst>
              <p:tags r:id="rId1"/>
            </p:custDataLst>
          </p:nvPr>
        </p:nvSpPr>
        <p:spPr bwMode="auto">
          <a:xfrm>
            <a:off x="567419" y="4021247"/>
            <a:ext cx="8162925" cy="276983"/>
          </a:xfrm>
          <a:prstGeom prst="rect">
            <a:avLst/>
          </a:prstGeom>
          <a:noFill/>
          <a:ln algn="ctr">
            <a:miter lim="800000"/>
            <a:headEnd/>
            <a:tailEnd/>
          </a:ln>
        </p:spPr>
        <p:txBody>
          <a:bodyPr lIns="91424" tIns="45712" rIns="91424" bIns="45712">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defTabSz="966788" eaLnBrk="1" hangingPunct="1">
              <a:spcBef>
                <a:spcPct val="50000"/>
              </a:spcBef>
              <a:spcAft>
                <a:spcPts val="600"/>
              </a:spcAft>
              <a:buNone/>
            </a:pPr>
            <a:endParaRPr lang="fr-CA" sz="1200" b="0" kern="0" dirty="0">
              <a:latin typeface="Tahoma" panose="020B0604030504040204" pitchFamily="34" charset="0"/>
              <a:ea typeface="Tahoma" panose="020B0604030504040204" pitchFamily="34" charset="0"/>
              <a:cs typeface="Tahoma" panose="020B0604030504040204" pitchFamily="34" charset="0"/>
            </a:endParaRPr>
          </a:p>
        </p:txBody>
      </p:sp>
      <p:sp>
        <p:nvSpPr>
          <p:cNvPr id="11" name="Rectangle 3"/>
          <p:cNvSpPr txBox="1">
            <a:spLocks noChangeArrowheads="1"/>
          </p:cNvSpPr>
          <p:nvPr>
            <p:custDataLst>
              <p:tags r:id="rId2"/>
            </p:custDataLst>
          </p:nvPr>
        </p:nvSpPr>
        <p:spPr bwMode="auto">
          <a:xfrm>
            <a:off x="387312" y="828893"/>
            <a:ext cx="8162925" cy="1002822"/>
          </a:xfrm>
          <a:prstGeom prst="rect">
            <a:avLst/>
          </a:prstGeom>
          <a:noFill/>
          <a:ln algn="ctr">
            <a:miter lim="800000"/>
            <a:headEnd/>
            <a:tailEnd/>
          </a:ln>
        </p:spPr>
        <p:txBody>
          <a:bodyPr lIns="91424" tIns="45712" rIns="91424" bIns="45712">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defTabSz="966788" eaLnBrk="1" hangingPunct="1">
              <a:spcBef>
                <a:spcPts val="500"/>
              </a:spcBef>
              <a:spcAft>
                <a:spcPts val="0"/>
              </a:spcAft>
              <a:buNone/>
            </a:pPr>
            <a:r>
              <a:rPr lang="fr-CA" sz="1100" i="1" dirty="0">
                <a:latin typeface="Tahoma" pitchFamily="34" charset="0"/>
                <a:ea typeface="Tahoma" pitchFamily="34" charset="0"/>
                <a:cs typeface="Tahoma" pitchFamily="34" charset="0"/>
              </a:rPr>
              <a:t>Segmentation variable</a:t>
            </a:r>
          </a:p>
          <a:p>
            <a:pPr marL="0" indent="0" algn="just" defTabSz="966788" eaLnBrk="1" hangingPunct="1">
              <a:spcBef>
                <a:spcPts val="500"/>
              </a:spcBef>
              <a:spcAft>
                <a:spcPts val="500"/>
              </a:spcAft>
              <a:buNone/>
            </a:pPr>
            <a:r>
              <a:rPr lang="en-CA" sz="1100" b="0" dirty="0">
                <a:latin typeface="Tahoma" pitchFamily="34" charset="0"/>
                <a:ea typeface="Tahoma" pitchFamily="34" charset="0"/>
                <a:cs typeface="Tahoma" pitchFamily="34" charset="0"/>
              </a:rPr>
              <a:t>We processed and analyzed the findings based on several segmentation variables, which enabled us to perform a bivariate statistical analysis, i.e., the production of cross-referenced tables of dependent variables with independent (or segmentation) variables. This cross-analysis revealed whether there were any statistically significant differences per respondent group. If necessary, we indicated the most significant differences in the report.</a:t>
            </a:r>
            <a:endParaRPr lang="fr-CA" sz="1100" b="0" dirty="0">
              <a:latin typeface="Tahoma" pitchFamily="34" charset="0"/>
              <a:ea typeface="Tahoma" pitchFamily="34" charset="0"/>
              <a:cs typeface="Tahoma" pitchFamily="34" charset="0"/>
            </a:endParaRPr>
          </a:p>
        </p:txBody>
      </p:sp>
      <p:pic>
        <p:nvPicPr>
          <p:cNvPr id="8" name="Imag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64127" y="12534"/>
            <a:ext cx="691304" cy="667950"/>
          </a:xfrm>
          <a:prstGeom prst="rect">
            <a:avLst/>
          </a:prstGeom>
        </p:spPr>
      </p:pic>
      <p:sp>
        <p:nvSpPr>
          <p:cNvPr id="7" name="Rectangle 3"/>
          <p:cNvSpPr txBox="1">
            <a:spLocks noChangeArrowheads="1"/>
          </p:cNvSpPr>
          <p:nvPr>
            <p:custDataLst>
              <p:tags r:id="rId3"/>
            </p:custDataLst>
          </p:nvPr>
        </p:nvSpPr>
        <p:spPr bwMode="auto">
          <a:xfrm>
            <a:off x="387312" y="3971841"/>
            <a:ext cx="8162925" cy="2144161"/>
          </a:xfrm>
          <a:prstGeom prst="rect">
            <a:avLst/>
          </a:prstGeom>
          <a:noFill/>
          <a:ln algn="ctr">
            <a:miter lim="800000"/>
            <a:headEnd/>
            <a:tailEnd/>
          </a:ln>
        </p:spPr>
        <p:txBody>
          <a:bodyPr lIns="91424" tIns="45712" rIns="91424" bIns="45712">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defTabSz="966788" eaLnBrk="1" hangingPunct="1">
              <a:spcBef>
                <a:spcPts val="500"/>
              </a:spcBef>
              <a:spcAft>
                <a:spcPts val="0"/>
              </a:spcAft>
              <a:buNone/>
            </a:pPr>
            <a:r>
              <a:rPr lang="en-CA" sz="1100" i="1" dirty="0">
                <a:latin typeface="Tahoma" pitchFamily="34" charset="0"/>
                <a:ea typeface="Tahoma" pitchFamily="34" charset="0"/>
                <a:cs typeface="Tahoma" pitchFamily="34" charset="0"/>
              </a:rPr>
              <a:t>Notes</a:t>
            </a:r>
          </a:p>
          <a:p>
            <a:pPr lvl="0" algn="just" defTabSz="966788" eaLnBrk="1" hangingPunct="1">
              <a:spcBef>
                <a:spcPts val="500"/>
              </a:spcBef>
              <a:spcAft>
                <a:spcPts val="500"/>
              </a:spcAft>
              <a:buFont typeface="Wingdings" panose="05000000000000000000" pitchFamily="2" charset="2"/>
              <a:buChar char="Ø"/>
            </a:pPr>
            <a:r>
              <a:rPr lang="en-CA" sz="1100" b="0" dirty="0">
                <a:latin typeface="Tahoma" panose="020B0604030504040204" pitchFamily="34" charset="0"/>
                <a:ea typeface="Tahoma" panose="020B0604030504040204" pitchFamily="34" charset="0"/>
                <a:cs typeface="Tahoma" panose="020B0604030504040204" pitchFamily="34" charset="0"/>
              </a:rPr>
              <a:t>In the following chapters, the data expressed as a percentage have been rounded off with no decimals to make the figures and the tables less cumbersome. As a result, some totals may come to 99% or 101%.</a:t>
            </a:r>
          </a:p>
          <a:p>
            <a:pPr lvl="0" algn="just" defTabSz="966788" eaLnBrk="1" hangingPunct="1">
              <a:spcBef>
                <a:spcPts val="500"/>
              </a:spcBef>
              <a:spcAft>
                <a:spcPts val="500"/>
              </a:spcAft>
              <a:buFont typeface="Wingdings" panose="05000000000000000000" pitchFamily="2" charset="2"/>
              <a:buChar char="Ø"/>
            </a:pPr>
            <a:r>
              <a:rPr lang="en-CA" sz="1100" b="0" dirty="0">
                <a:latin typeface="Tahoma" panose="020B0604030504040204" pitchFamily="34" charset="0"/>
                <a:ea typeface="Tahoma" panose="020B0604030504040204" pitchFamily="34" charset="0"/>
                <a:cs typeface="Tahoma" panose="020B0604030504040204" pitchFamily="34" charset="0"/>
              </a:rPr>
              <a:t>All of the cross-referenced tables, which show both the frequencies and the results of the bivariate statistical treatments, are in a document separate from this report.</a:t>
            </a:r>
          </a:p>
          <a:p>
            <a:pPr lvl="0" algn="just" defTabSz="966788" eaLnBrk="1" hangingPunct="1">
              <a:spcBef>
                <a:spcPts val="500"/>
              </a:spcBef>
              <a:spcAft>
                <a:spcPts val="0"/>
              </a:spcAft>
              <a:buFont typeface="Wingdings" panose="05000000000000000000" pitchFamily="2" charset="2"/>
              <a:buChar char="Ø"/>
            </a:pPr>
            <a:r>
              <a:rPr lang="en-CA" sz="1100" b="0" dirty="0">
                <a:latin typeface="Tahoma" panose="020B0604030504040204" pitchFamily="34" charset="0"/>
                <a:ea typeface="Tahoma" panose="020B0604030504040204" pitchFamily="34" charset="0"/>
                <a:cs typeface="Tahoma" panose="020B0604030504040204" pitchFamily="34" charset="0"/>
              </a:rPr>
              <a:t>In the cross-reference tables, we took into account the significant differences in proportions when the difference achieved a confidence level of:</a:t>
            </a:r>
          </a:p>
          <a:p>
            <a:pPr marL="544513" lvl="1" indent="-228600" algn="just" defTabSz="966788" eaLnBrk="1" hangingPunct="1">
              <a:spcBef>
                <a:spcPts val="60"/>
              </a:spcBef>
              <a:spcAft>
                <a:spcPts val="0"/>
              </a:spcAft>
              <a:buFont typeface="Wingdings" pitchFamily="2" charset="2"/>
              <a:buChar char="§"/>
              <a:tabLst>
                <a:tab pos="446088" algn="l"/>
              </a:tabLst>
            </a:pPr>
            <a:r>
              <a:rPr lang="en-CA" sz="1100" b="0" kern="0" dirty="0">
                <a:latin typeface="Tahoma" panose="020B0604030504040204" pitchFamily="34" charset="0"/>
                <a:ea typeface="Tahoma" panose="020B0604030504040204" pitchFamily="34" charset="0"/>
                <a:cs typeface="Tahoma" panose="020B0604030504040204" pitchFamily="34" charset="0"/>
              </a:rPr>
              <a:t>99.9% and over, i.e., 4 plus (++++) and 4 minus (----);</a:t>
            </a:r>
          </a:p>
          <a:p>
            <a:pPr marL="544513" lvl="1" indent="-228600" algn="just" defTabSz="966788" eaLnBrk="1" hangingPunct="1">
              <a:spcBef>
                <a:spcPts val="60"/>
              </a:spcBef>
              <a:spcAft>
                <a:spcPts val="0"/>
              </a:spcAft>
              <a:buFont typeface="Wingdings" pitchFamily="2" charset="2"/>
              <a:buChar char="§"/>
              <a:tabLst>
                <a:tab pos="446088" algn="l"/>
              </a:tabLst>
            </a:pPr>
            <a:r>
              <a:rPr lang="en-CA" sz="1100" b="0" kern="0" dirty="0">
                <a:latin typeface="Tahoma" panose="020B0604030504040204" pitchFamily="34" charset="0"/>
                <a:ea typeface="Tahoma" panose="020B0604030504040204" pitchFamily="34" charset="0"/>
                <a:cs typeface="Tahoma" panose="020B0604030504040204" pitchFamily="34" charset="0"/>
              </a:rPr>
              <a:t>99% and over. i.e., 3 plus (+++) and 3 minus (---);</a:t>
            </a:r>
          </a:p>
          <a:p>
            <a:pPr marL="544513" lvl="1" indent="-228600" algn="just" defTabSz="966788" eaLnBrk="1" hangingPunct="1">
              <a:spcBef>
                <a:spcPts val="60"/>
              </a:spcBef>
              <a:spcAft>
                <a:spcPts val="0"/>
              </a:spcAft>
              <a:buFont typeface="Wingdings" pitchFamily="2" charset="2"/>
              <a:buChar char="§"/>
              <a:tabLst>
                <a:tab pos="446088" algn="l"/>
              </a:tabLst>
            </a:pPr>
            <a:r>
              <a:rPr lang="en-CA" sz="1100" b="0" kern="0" dirty="0">
                <a:latin typeface="Tahoma" panose="020B0604030504040204" pitchFamily="34" charset="0"/>
                <a:ea typeface="Tahoma" panose="020B0604030504040204" pitchFamily="34" charset="0"/>
                <a:cs typeface="Tahoma" panose="020B0604030504040204" pitchFamily="34" charset="0"/>
              </a:rPr>
              <a:t>95% and over, i.e., 2 plus (++) and 2 minus (--).</a:t>
            </a:r>
          </a:p>
        </p:txBody>
      </p:sp>
      <p:graphicFrame>
        <p:nvGraphicFramePr>
          <p:cNvPr id="10" name="Tableau 9"/>
          <p:cNvGraphicFramePr>
            <a:graphicFrameLocks noGrp="1"/>
          </p:cNvGraphicFramePr>
          <p:nvPr>
            <p:extLst>
              <p:ext uri="{D42A27DB-BD31-4B8C-83A1-F6EECF244321}">
                <p14:modId xmlns:p14="http://schemas.microsoft.com/office/powerpoint/2010/main" val="3598545969"/>
              </p:ext>
            </p:extLst>
          </p:nvPr>
        </p:nvGraphicFramePr>
        <p:xfrm>
          <a:off x="480341" y="1870170"/>
          <a:ext cx="7292059" cy="2055308"/>
        </p:xfrm>
        <a:graphic>
          <a:graphicData uri="http://schemas.openxmlformats.org/drawingml/2006/table">
            <a:tbl>
              <a:tblPr firstRow="1" firstCol="1" lastRow="1" lastCol="1" bandRow="1" bandCol="1">
                <a:tableStyleId>{5C22544A-7EE6-4342-B048-85BDC9FD1C3A}</a:tableStyleId>
              </a:tblPr>
              <a:tblGrid>
                <a:gridCol w="926428">
                  <a:extLst>
                    <a:ext uri="{9D8B030D-6E8A-4147-A177-3AD203B41FA5}">
                      <a16:colId xmlns:a16="http://schemas.microsoft.com/office/drawing/2014/main" val="20000"/>
                    </a:ext>
                  </a:extLst>
                </a:gridCol>
                <a:gridCol w="3356617">
                  <a:extLst>
                    <a:ext uri="{9D8B030D-6E8A-4147-A177-3AD203B41FA5}">
                      <a16:colId xmlns:a16="http://schemas.microsoft.com/office/drawing/2014/main" val="20001"/>
                    </a:ext>
                  </a:extLst>
                </a:gridCol>
                <a:gridCol w="3009014">
                  <a:extLst>
                    <a:ext uri="{9D8B030D-6E8A-4147-A177-3AD203B41FA5}">
                      <a16:colId xmlns:a16="http://schemas.microsoft.com/office/drawing/2014/main" val="20002"/>
                    </a:ext>
                  </a:extLst>
                </a:gridCol>
              </a:tblGrid>
              <a:tr h="327493">
                <a:tc>
                  <a:txBody>
                    <a:bodyPr/>
                    <a:lstStyle/>
                    <a:p>
                      <a:pPr marL="0" algn="l" defTabSz="914400" rtl="0" eaLnBrk="1" latinLnBrk="0" hangingPunct="1">
                        <a:lnSpc>
                          <a:spcPts val="1100"/>
                        </a:lnSpc>
                        <a:spcBef>
                          <a:spcPts val="200"/>
                        </a:spcBef>
                        <a:spcAft>
                          <a:spcPts val="200"/>
                        </a:spcAft>
                      </a:pPr>
                      <a:endParaRPr lang="fr-CA" sz="9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w="12700" cap="flat" cmpd="sng" algn="ctr">
                      <a:noFill/>
                      <a:prstDash val="solid"/>
                      <a:round/>
                      <a:headEnd type="none" w="med" len="med"/>
                      <a:tailEnd type="none" w="med" len="med"/>
                    </a:lnTlToBr>
                    <a:solidFill>
                      <a:srgbClr val="FDCBA1"/>
                    </a:solidFill>
                  </a:tcPr>
                </a:tc>
                <a:tc>
                  <a:txBody>
                    <a:bodyPr/>
                    <a:lstStyle/>
                    <a:p>
                      <a:pPr algn="ctr">
                        <a:lnSpc>
                          <a:spcPts val="1100"/>
                        </a:lnSpc>
                        <a:spcBef>
                          <a:spcPts val="200"/>
                        </a:spcBef>
                        <a:spcAft>
                          <a:spcPts val="200"/>
                        </a:spcAft>
                      </a:pPr>
                      <a:r>
                        <a:rPr lang="en-CA" sz="90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Sections : Job profiles, issues and challenges with respect to labour, recruiting and retention</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marL="0" marR="0" indent="0" algn="ctr" defTabSz="914400" rtl="0" eaLnBrk="1" fontAlgn="auto" latinLnBrk="0" hangingPunct="1">
                        <a:lnSpc>
                          <a:spcPts val="1100"/>
                        </a:lnSpc>
                        <a:spcBef>
                          <a:spcPts val="200"/>
                        </a:spcBef>
                        <a:spcAft>
                          <a:spcPts val="200"/>
                        </a:spcAft>
                        <a:buClrTx/>
                        <a:buSzTx/>
                        <a:buFontTx/>
                        <a:buNone/>
                        <a:tabLst/>
                        <a:defRPr/>
                      </a:pPr>
                      <a:r>
                        <a:rPr lang="en-CA" sz="90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Section : Owner succession</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extLst>
                  <a:ext uri="{0D108BD9-81ED-4DB2-BD59-A6C34878D82A}">
                    <a16:rowId xmlns:a16="http://schemas.microsoft.com/office/drawing/2014/main" val="10000"/>
                  </a:ext>
                </a:extLst>
              </a:tr>
              <a:tr h="203815">
                <a:tc rowSpan="6">
                  <a:txBody>
                    <a:bodyPr/>
                    <a:lstStyle/>
                    <a:p>
                      <a:pPr algn="l">
                        <a:lnSpc>
                          <a:spcPts val="1200"/>
                        </a:lnSpc>
                        <a:spcBef>
                          <a:spcPts val="200"/>
                        </a:spcBef>
                        <a:spcAft>
                          <a:spcPts val="200"/>
                        </a:spcAft>
                      </a:pPr>
                      <a:r>
                        <a:rPr lang="fr-CA" sz="9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Segmentation variables</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l">
                        <a:lnSpc>
                          <a:spcPts val="1200"/>
                        </a:lnSpc>
                        <a:spcBef>
                          <a:spcPts val="200"/>
                        </a:spcBef>
                        <a:spcAft>
                          <a:spcPts val="200"/>
                        </a:spcAft>
                      </a:pPr>
                      <a:r>
                        <a:rPr lang="en-CA" sz="90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NAICS area of activity</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ts val="1200"/>
                        </a:lnSpc>
                        <a:spcBef>
                          <a:spcPts val="200"/>
                        </a:spcBef>
                        <a:spcAft>
                          <a:spcPts val="200"/>
                        </a:spcAft>
                        <a:buClrTx/>
                        <a:buSzTx/>
                        <a:buFontTx/>
                        <a:buNone/>
                        <a:tabLst/>
                        <a:defRPr/>
                      </a:pPr>
                      <a:r>
                        <a:rPr lang="en-CA" sz="90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NAICS area of activity</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03815">
                <a:tc vMerge="1">
                  <a:txBody>
                    <a:bodyPr/>
                    <a:lstStyle/>
                    <a:p>
                      <a:pPr marL="0" algn="l" defTabSz="914400" rtl="0" eaLnBrk="1" latinLnBrk="0" hangingPunct="1">
                        <a:lnSpc>
                          <a:spcPts val="1200"/>
                        </a:lnSpc>
                        <a:spcBef>
                          <a:spcPts val="200"/>
                        </a:spcBef>
                        <a:spcAft>
                          <a:spcPts val="200"/>
                        </a:spcAft>
                      </a:pPr>
                      <a:endParaRPr lang="fr-CA" sz="90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ts val="1200"/>
                        </a:lnSpc>
                        <a:spcBef>
                          <a:spcPts val="200"/>
                        </a:spcBef>
                        <a:spcAft>
                          <a:spcPts val="200"/>
                        </a:spcAft>
                        <a:buClrTx/>
                        <a:buSzTx/>
                        <a:buFontTx/>
                        <a:buNone/>
                        <a:tabLst/>
                        <a:defRPr/>
                      </a:pPr>
                      <a:r>
                        <a:rPr lang="en-CA" sz="900" b="0"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Total number of employees: small business (less than 5); medium-sized business (5 to 14); large company (15 and</a:t>
                      </a:r>
                      <a:r>
                        <a:rPr lang="en-CA" sz="900" b="0" kern="1200" baseline="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over)</a:t>
                      </a:r>
                      <a:endParaRPr lang="en-CA" sz="900" b="0"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ts val="1200"/>
                        </a:lnSpc>
                        <a:spcBef>
                          <a:spcPts val="200"/>
                        </a:spcBef>
                        <a:spcAft>
                          <a:spcPts val="200"/>
                        </a:spcAft>
                        <a:buClrTx/>
                        <a:buSzTx/>
                        <a:buFontTx/>
                        <a:buNone/>
                        <a:tabLst/>
                        <a:defRPr/>
                      </a:pPr>
                      <a:r>
                        <a:rPr lang="en-CA" sz="900" b="0"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Total number of employees (less than 5; 5 to 14; 15 and over)</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3815">
                <a:tc vMerge="1">
                  <a:txBody>
                    <a:bodyPr/>
                    <a:lstStyle/>
                    <a:p>
                      <a:pPr>
                        <a:lnSpc>
                          <a:spcPts val="1200"/>
                        </a:lnSpc>
                        <a:spcBef>
                          <a:spcPts val="200"/>
                        </a:spcBef>
                        <a:spcAft>
                          <a:spcPts val="200"/>
                        </a:spcAft>
                      </a:pPr>
                      <a:endParaRPr lang="fr-CA" sz="9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0" algn="l" defTabSz="914400" rtl="0" eaLnBrk="1" latinLnBrk="0" hangingPunct="1">
                        <a:lnSpc>
                          <a:spcPts val="1200"/>
                        </a:lnSpc>
                        <a:spcBef>
                          <a:spcPts val="200"/>
                        </a:spcBef>
                        <a:spcAft>
                          <a:spcPts val="200"/>
                        </a:spcAft>
                      </a:pPr>
                      <a:r>
                        <a:rPr lang="en-CA" sz="900" b="0"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Percentage of employees 55 and over (0%, 1% to 49%); 50% and over)</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l">
                        <a:lnSpc>
                          <a:spcPts val="1200"/>
                        </a:lnSpc>
                        <a:spcBef>
                          <a:spcPts val="200"/>
                        </a:spcBef>
                        <a:spcAft>
                          <a:spcPts val="200"/>
                        </a:spcAft>
                      </a:pPr>
                      <a:r>
                        <a:rPr lang="en-CA" sz="90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Owner’s gender (man, woman)</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03815">
                <a:tc vMerge="1">
                  <a:txBody>
                    <a:bodyPr/>
                    <a:lstStyle/>
                    <a:p>
                      <a:pPr>
                        <a:lnSpc>
                          <a:spcPts val="1200"/>
                        </a:lnSpc>
                        <a:spcBef>
                          <a:spcPts val="200"/>
                        </a:spcBef>
                        <a:spcAft>
                          <a:spcPts val="200"/>
                        </a:spcAft>
                      </a:pPr>
                      <a:endParaRPr lang="fr-CA" sz="9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0" algn="l" defTabSz="914400" rtl="0" eaLnBrk="1" latinLnBrk="0" hangingPunct="1">
                        <a:lnSpc>
                          <a:spcPts val="1200"/>
                        </a:lnSpc>
                        <a:spcBef>
                          <a:spcPts val="200"/>
                        </a:spcBef>
                        <a:spcAft>
                          <a:spcPts val="200"/>
                        </a:spcAft>
                      </a:pPr>
                      <a:r>
                        <a:rPr lang="en-CA" sz="900" b="0"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Percentage of jobs that have few or no qualifications (0%, 1%</a:t>
                      </a:r>
                      <a:r>
                        <a:rPr lang="en-CA" sz="900" b="0" kern="1200" baseline="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to 49%; 50% and over)</a:t>
                      </a:r>
                      <a:endParaRPr lang="en-CA" sz="900" b="0"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ts val="1200"/>
                        </a:lnSpc>
                        <a:spcBef>
                          <a:spcPts val="200"/>
                        </a:spcBef>
                        <a:spcAft>
                          <a:spcPts val="200"/>
                        </a:spcAft>
                        <a:buClrTx/>
                        <a:buSzTx/>
                        <a:buFontTx/>
                        <a:buNone/>
                        <a:tabLst/>
                        <a:defRPr/>
                      </a:pPr>
                      <a:r>
                        <a:rPr lang="en-CA" sz="90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Owner’s age (&lt;45, 45-54, 55-64; 65 and</a:t>
                      </a:r>
                      <a:r>
                        <a:rPr lang="en-CA" sz="900" b="0" baseline="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over)</a:t>
                      </a:r>
                      <a:endParaRPr lang="en-CA" sz="90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03815">
                <a:tc vMerge="1">
                  <a:txBody>
                    <a:bodyPr/>
                    <a:lstStyle/>
                    <a:p>
                      <a:pPr>
                        <a:lnSpc>
                          <a:spcPts val="1200"/>
                        </a:lnSpc>
                        <a:spcBef>
                          <a:spcPts val="200"/>
                        </a:spcBef>
                        <a:spcAft>
                          <a:spcPts val="200"/>
                        </a:spcAft>
                      </a:pPr>
                      <a:endParaRPr lang="fr-CA" sz="9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0" algn="l" defTabSz="914400" rtl="0" eaLnBrk="1" latinLnBrk="0" hangingPunct="1">
                        <a:lnSpc>
                          <a:spcPts val="1200"/>
                        </a:lnSpc>
                        <a:spcBef>
                          <a:spcPts val="200"/>
                        </a:spcBef>
                        <a:spcAft>
                          <a:spcPts val="200"/>
                        </a:spcAft>
                      </a:pPr>
                      <a:r>
                        <a:rPr lang="en-CA" sz="900" b="0"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Total</a:t>
                      </a:r>
                      <a:r>
                        <a:rPr lang="en-CA" sz="900" b="0" kern="1200" baseline="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number of vacancies to be filled at present (0; 1 or 2; 3 and over)</a:t>
                      </a:r>
                      <a:endParaRPr lang="en-CA" sz="900" b="0"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ts val="1200"/>
                        </a:lnSpc>
                        <a:spcBef>
                          <a:spcPts val="200"/>
                        </a:spcBef>
                        <a:spcAft>
                          <a:spcPts val="200"/>
                        </a:spcAft>
                        <a:buClrTx/>
                        <a:buSzTx/>
                        <a:buFontTx/>
                        <a:buNone/>
                        <a:tabLst/>
                        <a:defRPr/>
                      </a:pPr>
                      <a:r>
                        <a:rPr lang="en-CA" sz="90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Owner’s education (secondary school or less; college; university</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08553">
                <a:tc vMerge="1">
                  <a:txBody>
                    <a:bodyPr/>
                    <a:lstStyle/>
                    <a:p>
                      <a:pPr algn="just">
                        <a:lnSpc>
                          <a:spcPts val="1200"/>
                        </a:lnSpc>
                        <a:spcBef>
                          <a:spcPts val="200"/>
                        </a:spcBef>
                        <a:spcAft>
                          <a:spcPts val="200"/>
                        </a:spcAft>
                      </a:pPr>
                      <a:endParaRPr lang="fr-CA" sz="9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l">
                        <a:lnSpc>
                          <a:spcPts val="1200"/>
                        </a:lnSpc>
                        <a:spcBef>
                          <a:spcPts val="200"/>
                        </a:spcBef>
                        <a:spcAft>
                          <a:spcPts val="200"/>
                        </a:spcAft>
                      </a:pPr>
                      <a:r>
                        <a:rPr lang="en-CA" sz="90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Union present (yes</a:t>
                      </a:r>
                      <a:r>
                        <a:rPr lang="en-CA" sz="900" b="0" baseline="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or no)</a:t>
                      </a:r>
                      <a:endParaRPr lang="en-CA" sz="90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ts val="1200"/>
                        </a:lnSpc>
                        <a:spcBef>
                          <a:spcPts val="200"/>
                        </a:spcBef>
                        <a:spcAft>
                          <a:spcPts val="200"/>
                        </a:spcAft>
                        <a:buClrTx/>
                        <a:buSzTx/>
                        <a:buFontTx/>
                        <a:buNone/>
                        <a:tabLst/>
                        <a:defRPr/>
                      </a:pPr>
                      <a:r>
                        <a:rPr lang="en-CA" altLang="fr-FR" sz="900" b="0"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Number of years as owner (&lt;5 years, 5-9 years; 10-19</a:t>
                      </a:r>
                      <a:r>
                        <a:rPr lang="en-CA" altLang="fr-FR" sz="900" b="0" kern="1200" baseline="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years; 20 years and over)</a:t>
                      </a:r>
                      <a:endParaRPr lang="en-CA" sz="900" b="0"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2523677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2394" y="3401708"/>
            <a:ext cx="3335337" cy="271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7190" y="1702442"/>
            <a:ext cx="3198694" cy="2595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space réservé du numéro de diapositive 1"/>
          <p:cNvSpPr txBox="1">
            <a:spLocks/>
          </p:cNvSpPr>
          <p:nvPr/>
        </p:nvSpPr>
        <p:spPr bwMode="auto">
          <a:xfrm>
            <a:off x="8007810" y="6208418"/>
            <a:ext cx="419488"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11</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4127" y="12534"/>
            <a:ext cx="691304" cy="667950"/>
          </a:xfrm>
          <a:prstGeom prst="rect">
            <a:avLst/>
          </a:prstGeom>
        </p:spPr>
      </p:pic>
      <p:sp>
        <p:nvSpPr>
          <p:cNvPr id="10"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3. </a:t>
            </a:r>
            <a:r>
              <a:rPr lang="en-US" sz="2000" b="0" dirty="0">
                <a:latin typeface="Tahoma" pitchFamily="34" charset="0"/>
              </a:rPr>
              <a:t>	Respondent profiles</a:t>
            </a:r>
          </a:p>
        </p:txBody>
      </p:sp>
      <p:sp>
        <p:nvSpPr>
          <p:cNvPr id="7" name="Rectangle 1"/>
          <p:cNvSpPr>
            <a:spLocks noChangeArrowheads="1"/>
          </p:cNvSpPr>
          <p:nvPr/>
        </p:nvSpPr>
        <p:spPr bwMode="auto">
          <a:xfrm>
            <a:off x="1027005" y="978980"/>
            <a:ext cx="3094078"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Figure 1 – Presence of paid employee</a:t>
            </a:r>
            <a:r>
              <a:rPr lang="fr-CA" altLang="fr-FR" sz="900" dirty="0">
                <a:latin typeface="Tahoma" pitchFamily="34" charset="0"/>
                <a:ea typeface="Times New Roman" pitchFamily="18" charset="0"/>
                <a:cs typeface="Tahoma" pitchFamily="34" charset="0"/>
              </a:rPr>
              <a:t>s </a:t>
            </a:r>
            <a:r>
              <a:rPr kumimoji="0" lang="fr-CA"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(n=306)</a:t>
            </a:r>
            <a:endParaRPr kumimoji="0" lang="fr-CA" altLang="fr-FR" sz="800" b="0" i="0" u="none" strike="noStrike" cap="none" normalizeH="0" baseline="0" dirty="0">
              <a:ln>
                <a:noFill/>
              </a:ln>
              <a:solidFill>
                <a:schemeClr val="tx1"/>
              </a:solidFill>
              <a:effectLst/>
            </a:endParaRPr>
          </a:p>
        </p:txBody>
      </p:sp>
      <p:sp>
        <p:nvSpPr>
          <p:cNvPr id="9" name="Rectangle 1"/>
          <p:cNvSpPr>
            <a:spLocks noChangeArrowheads="1"/>
          </p:cNvSpPr>
          <p:nvPr/>
        </p:nvSpPr>
        <p:spPr bwMode="auto">
          <a:xfrm>
            <a:off x="5245560" y="3217016"/>
            <a:ext cx="276225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Figure 2 – Respondent’s position </a:t>
            </a:r>
            <a:r>
              <a:rPr kumimoji="0" lang="fr-CA"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(n=306)</a:t>
            </a:r>
            <a:endParaRPr kumimoji="0" lang="fr-CA" altLang="fr-FR" sz="800" b="0" i="0" u="none" strike="noStrike" cap="none" normalizeH="0" baseline="0" dirty="0">
              <a:ln>
                <a:noFill/>
              </a:ln>
              <a:solidFill>
                <a:schemeClr val="tx1"/>
              </a:solidFill>
              <a:effectLst/>
            </a:endParaRPr>
          </a:p>
        </p:txBody>
      </p:sp>
      <p:sp>
        <p:nvSpPr>
          <p:cNvPr id="13" name="Rectangle 12"/>
          <p:cNvSpPr/>
          <p:nvPr/>
        </p:nvSpPr>
        <p:spPr>
          <a:xfrm>
            <a:off x="967294" y="4378636"/>
            <a:ext cx="3088875" cy="759182"/>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Two-thirds of the companies surveyed have paid employees. This is more often the case with companies active in the commerce/ accommodation/restaurant sector.</a:t>
            </a:r>
          </a:p>
        </p:txBody>
      </p:sp>
      <p:sp>
        <p:nvSpPr>
          <p:cNvPr id="14" name="Rectangle 13"/>
          <p:cNvSpPr/>
          <p:nvPr/>
        </p:nvSpPr>
        <p:spPr>
          <a:xfrm>
            <a:off x="5245560" y="2512880"/>
            <a:ext cx="3264219" cy="425758"/>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en-NZ" sz="1100" b="0" dirty="0">
                <a:latin typeface="Tahoma" panose="020B0604030504040204" pitchFamily="34" charset="0"/>
                <a:ea typeface="Tahoma" panose="020B0604030504040204" pitchFamily="34" charset="0"/>
                <a:cs typeface="Tahoma" panose="020B0604030504040204" pitchFamily="34" charset="0"/>
              </a:rPr>
              <a:t>In the vast majority of cases (82%), we questioned the business owner. </a:t>
            </a:r>
          </a:p>
        </p:txBody>
      </p:sp>
      <p:sp>
        <p:nvSpPr>
          <p:cNvPr id="15" name="Rectangle 2"/>
          <p:cNvSpPr>
            <a:spLocks noChangeArrowheads="1"/>
          </p:cNvSpPr>
          <p:nvPr/>
        </p:nvSpPr>
        <p:spPr bwMode="auto">
          <a:xfrm>
            <a:off x="3813649" y="1430511"/>
            <a:ext cx="2512723" cy="262535"/>
          </a:xfrm>
          <a:prstGeom prst="rect">
            <a:avLst/>
          </a:prstGeom>
          <a:solidFill>
            <a:srgbClr val="FFFFFF"/>
          </a:solidFill>
          <a:ln w="22225">
            <a:solidFill>
              <a:srgbClr val="F47206"/>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tabLst>
                <a:tab pos="1433513" algn="l"/>
              </a:tabLst>
              <a:defRPr/>
            </a:pPr>
            <a:r>
              <a:rPr lang="fr-CA" altLang="fr-FR" sz="800" b="0" dirty="0">
                <a:latin typeface="Tahoma" pitchFamily="34" charset="0"/>
                <a:cs typeface="Arial" pitchFamily="34" charset="0"/>
              </a:rPr>
              <a:t>Commerce/accommodation/restauration   75% +</a:t>
            </a:r>
          </a:p>
        </p:txBody>
      </p:sp>
      <p:cxnSp>
        <p:nvCxnSpPr>
          <p:cNvPr id="16" name="AutoShape 3"/>
          <p:cNvCxnSpPr>
            <a:cxnSpLocks noChangeShapeType="1"/>
          </p:cNvCxnSpPr>
          <p:nvPr/>
        </p:nvCxnSpPr>
        <p:spPr bwMode="auto">
          <a:xfrm flipH="1">
            <a:off x="3907579" y="1699220"/>
            <a:ext cx="269571" cy="781761"/>
          </a:xfrm>
          <a:prstGeom prst="straightConnector1">
            <a:avLst/>
          </a:prstGeom>
          <a:noFill/>
          <a:ln w="22225">
            <a:solidFill>
              <a:srgbClr val="F47206"/>
            </a:solidFill>
            <a:round/>
            <a:headEnd/>
            <a:tailEnd/>
          </a:ln>
          <a:extLst>
            <a:ext uri="{909E8E84-426E-40DD-AFC4-6F175D3DCCD1}">
              <a14:hiddenFill xmlns:a14="http://schemas.microsoft.com/office/drawing/2010/main">
                <a:noFill/>
              </a14:hiddenFill>
            </a:ext>
          </a:extLst>
        </p:spPr>
      </p:cxnSp>
      <p:sp>
        <p:nvSpPr>
          <p:cNvPr id="17" name="Rectangle 2"/>
          <p:cNvSpPr>
            <a:spLocks noChangeArrowheads="1"/>
          </p:cNvSpPr>
          <p:nvPr/>
        </p:nvSpPr>
        <p:spPr bwMode="auto">
          <a:xfrm>
            <a:off x="298159" y="1337310"/>
            <a:ext cx="2041084" cy="513995"/>
          </a:xfrm>
          <a:prstGeom prst="rect">
            <a:avLst/>
          </a:prstGeom>
          <a:solidFill>
            <a:srgbClr val="FFFFFF"/>
          </a:solidFill>
          <a:ln w="22225">
            <a:solidFill>
              <a:srgbClr val="1B467B"/>
            </a:solidFill>
            <a:miter lim="800000"/>
            <a:headEnd/>
            <a:tailEnd/>
          </a:ln>
        </p:spPr>
        <p:txBody>
          <a:bodyPr vert="horz" wrap="square" lIns="91440" tIns="45720" rIns="91440" bIns="45720" numCol="1" anchor="t" anchorCtr="0" compatLnSpc="1">
            <a:prstTxWarp prst="textNoShape">
              <a:avLst/>
            </a:prstTxWarp>
          </a:bodyPr>
          <a:lstStyle/>
          <a:p>
            <a:pPr eaLnBrk="0" hangingPunct="0">
              <a:lnSpc>
                <a:spcPts val="1100"/>
              </a:lnSpc>
              <a:spcBef>
                <a:spcPts val="0"/>
              </a:spcBef>
              <a:tabLst>
                <a:tab pos="1435100" algn="l"/>
              </a:tabLst>
              <a:defRPr/>
            </a:pPr>
            <a:r>
              <a:rPr lang="en-US" altLang="fr-FR" sz="800" b="0" dirty="0">
                <a:latin typeface="Tahoma" pitchFamily="34" charset="0"/>
                <a:cs typeface="Arial" pitchFamily="34" charset="0"/>
              </a:rPr>
              <a:t>Major statistically significant variances</a:t>
            </a:r>
            <a:r>
              <a:rPr lang="en-US" altLang="fr-FR" sz="1000" b="0" dirty="0">
                <a:latin typeface="Tahoma" pitchFamily="34" charset="0"/>
                <a:cs typeface="Arial" pitchFamily="34" charset="0"/>
              </a:rPr>
              <a:t>*</a:t>
            </a:r>
          </a:p>
          <a:p>
            <a:pPr marL="85725" indent="-85725" eaLnBrk="0" hangingPunct="0">
              <a:lnSpc>
                <a:spcPts val="1100"/>
              </a:lnSpc>
              <a:spcBef>
                <a:spcPts val="0"/>
              </a:spcBef>
              <a:buFont typeface="Wingdings" panose="05000000000000000000" pitchFamily="2" charset="2"/>
              <a:buChar char="§"/>
              <a:tabLst>
                <a:tab pos="1435100" algn="l"/>
              </a:tabLst>
              <a:defRPr/>
            </a:pPr>
            <a:r>
              <a:rPr lang="en-US" altLang="fr-FR" sz="800" b="0" dirty="0">
                <a:latin typeface="Tahoma" pitchFamily="34" charset="0"/>
                <a:cs typeface="Arial" pitchFamily="34" charset="0"/>
              </a:rPr>
              <a:t>Other services         </a:t>
            </a:r>
            <a:r>
              <a:rPr lang="fr-CA" altLang="fr-FR" sz="800" b="0" dirty="0">
                <a:latin typeface="Tahoma" pitchFamily="34" charset="0"/>
                <a:cs typeface="Arial" pitchFamily="34" charset="0"/>
              </a:rPr>
              <a:t>52% +</a:t>
            </a:r>
          </a:p>
        </p:txBody>
      </p:sp>
      <p:cxnSp>
        <p:nvCxnSpPr>
          <p:cNvPr id="18" name="AutoShape 3"/>
          <p:cNvCxnSpPr>
            <a:cxnSpLocks noChangeShapeType="1"/>
            <a:stCxn id="17" idx="2"/>
          </p:cNvCxnSpPr>
          <p:nvPr/>
        </p:nvCxnSpPr>
        <p:spPr bwMode="auto">
          <a:xfrm flipH="1">
            <a:off x="1303021" y="1851305"/>
            <a:ext cx="15680" cy="402797"/>
          </a:xfrm>
          <a:prstGeom prst="straightConnector1">
            <a:avLst/>
          </a:prstGeom>
          <a:noFill/>
          <a:ln w="22225">
            <a:solidFill>
              <a:srgbClr val="1B467B"/>
            </a:solidFill>
            <a:round/>
            <a:headEnd/>
            <a:tailEnd/>
          </a:ln>
          <a:extLst>
            <a:ext uri="{909E8E84-426E-40DD-AFC4-6F175D3DCCD1}">
              <a14:hiddenFill xmlns:a14="http://schemas.microsoft.com/office/drawing/2010/main">
                <a:noFill/>
              </a14:hiddenFill>
            </a:ext>
          </a:extLst>
        </p:spPr>
      </p:cxnSp>
      <p:sp>
        <p:nvSpPr>
          <p:cNvPr id="22" name="Rectangle 1"/>
          <p:cNvSpPr>
            <a:spLocks noChangeArrowheads="1"/>
          </p:cNvSpPr>
          <p:nvPr/>
        </p:nvSpPr>
        <p:spPr bwMode="auto">
          <a:xfrm>
            <a:off x="557402" y="5705818"/>
            <a:ext cx="35636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0" i="1" u="none" strike="noStrike" cap="none" normalizeH="0" baseline="0" dirty="0">
                <a:ln>
                  <a:noFill/>
                </a:ln>
                <a:solidFill>
                  <a:schemeClr val="tx1"/>
                </a:solidFill>
                <a:effectLst/>
                <a:latin typeface="Tahoma" pitchFamily="34" charset="0"/>
                <a:ea typeface="Times New Roman" pitchFamily="18" charset="0"/>
                <a:cs typeface="Tahoma" pitchFamily="34" charset="0"/>
              </a:rPr>
              <a:t>* </a:t>
            </a:r>
            <a:r>
              <a:rPr lang="en-CA" altLang="fr-FR" sz="900" b="0" i="1" dirty="0">
                <a:latin typeface="Tahoma" pitchFamily="34" charset="0"/>
                <a:ea typeface="Times New Roman" pitchFamily="18" charset="0"/>
                <a:cs typeface="Tahoma" pitchFamily="34" charset="0"/>
              </a:rPr>
              <a:t>All of the boxes relating to the figures in this report have statistically significant variances. </a:t>
            </a:r>
            <a:endParaRPr kumimoji="0" lang="en-CA" altLang="fr-FR" sz="800" b="0" i="1" u="none" strike="noStrike" cap="none" normalizeH="0" baseline="0" dirty="0">
              <a:ln>
                <a:noFill/>
              </a:ln>
              <a:solidFill>
                <a:srgbClr val="FF0000"/>
              </a:solidFill>
              <a:effectLst/>
            </a:endParaRPr>
          </a:p>
        </p:txBody>
      </p:sp>
    </p:spTree>
    <p:extLst>
      <p:ext uri="{BB962C8B-B14F-4D97-AF65-F5344CB8AC3E}">
        <p14:creationId xmlns:p14="http://schemas.microsoft.com/office/powerpoint/2010/main" val="97471342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1"/>
          <p:cNvSpPr txBox="1">
            <a:spLocks/>
          </p:cNvSpPr>
          <p:nvPr/>
        </p:nvSpPr>
        <p:spPr bwMode="auto">
          <a:xfrm>
            <a:off x="7995684" y="6208418"/>
            <a:ext cx="431614"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12</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4127" y="12534"/>
            <a:ext cx="691304" cy="667950"/>
          </a:xfrm>
          <a:prstGeom prst="rect">
            <a:avLst/>
          </a:prstGeom>
        </p:spPr>
      </p:pic>
      <p:sp>
        <p:nvSpPr>
          <p:cNvPr id="10"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3. 	</a:t>
            </a:r>
            <a:r>
              <a:rPr lang="en-US" sz="2000" b="0" dirty="0">
                <a:latin typeface="Tahoma" pitchFamily="34" charset="0"/>
              </a:rPr>
              <a:t>Respondent profiles</a:t>
            </a:r>
          </a:p>
        </p:txBody>
      </p:sp>
      <p:graphicFrame>
        <p:nvGraphicFramePr>
          <p:cNvPr id="12" name="Tableau 11"/>
          <p:cNvGraphicFramePr>
            <a:graphicFrameLocks noGrp="1"/>
          </p:cNvGraphicFramePr>
          <p:nvPr>
            <p:extLst>
              <p:ext uri="{D42A27DB-BD31-4B8C-83A1-F6EECF244321}">
                <p14:modId xmlns:p14="http://schemas.microsoft.com/office/powerpoint/2010/main" val="1428249199"/>
              </p:ext>
            </p:extLst>
          </p:nvPr>
        </p:nvGraphicFramePr>
        <p:xfrm>
          <a:off x="5976823" y="1385057"/>
          <a:ext cx="2450475" cy="4343400"/>
        </p:xfrm>
        <a:graphic>
          <a:graphicData uri="http://schemas.openxmlformats.org/drawingml/2006/table">
            <a:tbl>
              <a:tblPr/>
              <a:tblGrid>
                <a:gridCol w="1918847">
                  <a:extLst>
                    <a:ext uri="{9D8B030D-6E8A-4147-A177-3AD203B41FA5}">
                      <a16:colId xmlns:a16="http://schemas.microsoft.com/office/drawing/2014/main" val="20000"/>
                    </a:ext>
                  </a:extLst>
                </a:gridCol>
                <a:gridCol w="531628">
                  <a:extLst>
                    <a:ext uri="{9D8B030D-6E8A-4147-A177-3AD203B41FA5}">
                      <a16:colId xmlns:a16="http://schemas.microsoft.com/office/drawing/2014/main" val="20001"/>
                    </a:ext>
                  </a:extLst>
                </a:gridCol>
              </a:tblGrid>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City</a:t>
                      </a:r>
                      <a:r>
                        <a:rPr kumimoji="0" lang="en-CA"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/town</a:t>
                      </a:r>
                      <a:endParaRPr kumimoji="0" lang="fr-CA"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L="0" marR="0" marT="0"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rgbClr val="C6DAF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rPr>
                        <a:t>%</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rgbClr val="C6DAF2"/>
                    </a:solidFill>
                  </a:tcPr>
                </a:tc>
                <a:extLst>
                  <a:ext uri="{0D108BD9-81ED-4DB2-BD59-A6C34878D82A}">
                    <a16:rowId xmlns:a16="http://schemas.microsoft.com/office/drawing/2014/main" val="10000"/>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lang="fr-CA" sz="900" b="0" dirty="0">
                          <a:latin typeface="Tahoma" panose="020B0604030504040204" pitchFamily="34" charset="0"/>
                          <a:ea typeface="Tahoma" panose="020B0604030504040204" pitchFamily="34" charset="0"/>
                          <a:cs typeface="Tahoma" panose="020B0604030504040204" pitchFamily="34" charset="0"/>
                        </a:rPr>
                        <a:t>Aumond</a:t>
                      </a:r>
                      <a:endParaRPr kumimoji="0" lang="fr-CA"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L="0" marR="0" marT="0"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rPr>
                        <a:t>2%</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lang="fr-CA" sz="900" b="0" dirty="0">
                          <a:latin typeface="Tahoma" panose="020B0604030504040204" pitchFamily="34" charset="0"/>
                          <a:ea typeface="Tahoma" panose="020B0604030504040204" pitchFamily="34" charset="0"/>
                          <a:cs typeface="Tahoma" panose="020B0604030504040204" pitchFamily="34" charset="0"/>
                        </a:rPr>
                        <a:t>Blue Sea</a:t>
                      </a:r>
                      <a:endParaRPr kumimoji="0" lang="fr-CA"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L="0" marR="0" marT="0"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rPr>
                        <a:t>3%</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lang="fr-CA" sz="900" b="0" dirty="0">
                          <a:latin typeface="Tahoma" panose="020B0604030504040204" pitchFamily="34" charset="0"/>
                          <a:ea typeface="Tahoma" panose="020B0604030504040204" pitchFamily="34" charset="0"/>
                          <a:cs typeface="Tahoma" panose="020B0604030504040204" pitchFamily="34" charset="0"/>
                        </a:rPr>
                        <a:t>Bois-Franc</a:t>
                      </a:r>
                      <a:endParaRPr kumimoji="0" lang="fr-CA"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L="0" marR="0" marT="0"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rPr>
                        <a:t>1%</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fr-CA" sz="900" b="0" dirty="0">
                          <a:latin typeface="Tahoma" panose="020B0604030504040204" pitchFamily="34" charset="0"/>
                          <a:ea typeface="Tahoma" panose="020B0604030504040204" pitchFamily="34" charset="0"/>
                          <a:cs typeface="Tahoma" panose="020B0604030504040204" pitchFamily="34" charset="0"/>
                        </a:rPr>
                        <a:t>Bouchette</a:t>
                      </a:r>
                      <a:endParaRPr kumimoji="0" lang="fr-FR"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6%</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900" b="0" dirty="0">
                          <a:latin typeface="Tahoma" panose="020B0604030504040204" pitchFamily="34" charset="0"/>
                          <a:ea typeface="Tahoma" panose="020B0604030504040204" pitchFamily="34" charset="0"/>
                          <a:cs typeface="Tahoma" panose="020B0604030504040204" pitchFamily="34" charset="0"/>
                        </a:rPr>
                        <a:t>Déléage</a:t>
                      </a:r>
                      <a:endParaRPr kumimoji="0" lang="fr-CA" sz="90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rPr>
                        <a:t>8%</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900" b="0" dirty="0">
                          <a:latin typeface="Tahoma" panose="020B0604030504040204" pitchFamily="34" charset="0"/>
                          <a:ea typeface="Tahoma" panose="020B0604030504040204" pitchFamily="34" charset="0"/>
                          <a:cs typeface="Tahoma" panose="020B0604030504040204" pitchFamily="34" charset="0"/>
                        </a:rPr>
                        <a:t>Denholm</a:t>
                      </a:r>
                      <a:endParaRPr kumimoji="0" lang="fr-CA" sz="90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rPr>
                        <a:t>1%</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900" b="0" dirty="0">
                          <a:latin typeface="Tahoma" panose="020B0604030504040204" pitchFamily="34" charset="0"/>
                          <a:ea typeface="Tahoma" panose="020B0604030504040204" pitchFamily="34" charset="0"/>
                          <a:cs typeface="Tahoma" panose="020B0604030504040204" pitchFamily="34" charset="0"/>
                        </a:rPr>
                        <a:t>Egan Sud</a:t>
                      </a:r>
                      <a:endParaRPr kumimoji="0" lang="fr-CA" sz="90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rPr>
                        <a:t>4%</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900" b="0" dirty="0">
                          <a:latin typeface="Tahoma" panose="020B0604030504040204" pitchFamily="34" charset="0"/>
                          <a:ea typeface="Tahoma" panose="020B0604030504040204" pitchFamily="34" charset="0"/>
                          <a:cs typeface="Tahoma" panose="020B0604030504040204" pitchFamily="34" charset="0"/>
                        </a:rPr>
                        <a:t>Gracefield</a:t>
                      </a:r>
                      <a:endParaRPr kumimoji="0" lang="fr-FR"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rPr>
                        <a:t>12%</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fr-CA" sz="900" b="0" dirty="0">
                          <a:latin typeface="Tahoma" panose="020B0604030504040204" pitchFamily="34" charset="0"/>
                          <a:ea typeface="Tahoma" panose="020B0604030504040204" pitchFamily="34" charset="0"/>
                          <a:cs typeface="Tahoma" panose="020B0604030504040204" pitchFamily="34" charset="0"/>
                        </a:rPr>
                        <a:t>Grand-Remous</a:t>
                      </a:r>
                      <a:endParaRPr kumimoji="0" lang="fr-CA" sz="90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9%</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fr-CA" sz="900" b="0" dirty="0">
                          <a:latin typeface="Tahoma" panose="020B0604030504040204" pitchFamily="34" charset="0"/>
                          <a:ea typeface="Tahoma" panose="020B0604030504040204" pitchFamily="34" charset="0"/>
                          <a:cs typeface="Tahoma" panose="020B0604030504040204" pitchFamily="34" charset="0"/>
                        </a:rPr>
                        <a:t>Kazabazua</a:t>
                      </a:r>
                      <a:endParaRPr kumimoji="0" lang="fr-FR"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3%</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fr-CA" sz="900" b="0" dirty="0">
                          <a:latin typeface="Tahoma" panose="020B0604030504040204" pitchFamily="34" charset="0"/>
                          <a:ea typeface="Tahoma" panose="020B0604030504040204" pitchFamily="34" charset="0"/>
                          <a:cs typeface="Tahoma" panose="020B0604030504040204" pitchFamily="34" charset="0"/>
                        </a:rPr>
                        <a:t>Kitigan Zibi (Indigenous</a:t>
                      </a:r>
                      <a:r>
                        <a:rPr lang="fr-CA" sz="900" b="0" baseline="0" dirty="0">
                          <a:latin typeface="Tahoma" panose="020B0604030504040204" pitchFamily="34" charset="0"/>
                          <a:ea typeface="Tahoma" panose="020B0604030504040204" pitchFamily="34" charset="0"/>
                          <a:cs typeface="Tahoma" panose="020B0604030504040204" pitchFamily="34" charset="0"/>
                        </a:rPr>
                        <a:t> territory</a:t>
                      </a:r>
                      <a:r>
                        <a:rPr lang="fr-CA" sz="900" b="0" dirty="0">
                          <a:latin typeface="Tahoma" panose="020B0604030504040204" pitchFamily="34" charset="0"/>
                          <a:ea typeface="Tahoma" panose="020B0604030504040204" pitchFamily="34" charset="0"/>
                          <a:cs typeface="Tahoma" panose="020B0604030504040204" pitchFamily="34" charset="0"/>
                        </a:rPr>
                        <a:t>)</a:t>
                      </a:r>
                      <a:endParaRPr kumimoji="0" lang="fr-CA" sz="90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2%</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143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fr-CA" sz="900" b="0" dirty="0">
                          <a:latin typeface="Tahoma" panose="020B0604030504040204" pitchFamily="34" charset="0"/>
                          <a:ea typeface="Tahoma" panose="020B0604030504040204" pitchFamily="34" charset="0"/>
                          <a:cs typeface="Tahoma" panose="020B0604030504040204" pitchFamily="34" charset="0"/>
                        </a:rPr>
                        <a:t>Lac Cayamant</a:t>
                      </a:r>
                      <a:endParaRPr kumimoji="0" lang="fr-CA" sz="90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rPr>
                        <a:t>2%</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14313">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fr-CA" sz="900" b="0" dirty="0">
                          <a:latin typeface="Tahoma" panose="020B0604030504040204" pitchFamily="34" charset="0"/>
                          <a:ea typeface="Tahoma" panose="020B0604030504040204" pitchFamily="34" charset="0"/>
                          <a:cs typeface="Tahoma" panose="020B0604030504040204" pitchFamily="34" charset="0"/>
                        </a:rPr>
                        <a:t>Lac Sainte-Marie</a:t>
                      </a:r>
                      <a:endParaRPr kumimoji="0" lang="fr-FR"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rPr>
                        <a:t>4%</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14313">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fr-CA" sz="900" b="0" dirty="0">
                          <a:latin typeface="Tahoma" panose="020B0604030504040204" pitchFamily="34" charset="0"/>
                          <a:ea typeface="Tahoma" panose="020B0604030504040204" pitchFamily="34" charset="0"/>
                          <a:cs typeface="Tahoma" panose="020B0604030504040204" pitchFamily="34" charset="0"/>
                        </a:rPr>
                        <a:t>Low</a:t>
                      </a:r>
                      <a:endParaRPr kumimoji="0" lang="fr-FR"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rPr>
                        <a:t>3%</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14313">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fr-CA" sz="900" b="0" dirty="0">
                          <a:latin typeface="Tahoma" panose="020B0604030504040204" pitchFamily="34" charset="0"/>
                          <a:ea typeface="Tahoma" panose="020B0604030504040204" pitchFamily="34" charset="0"/>
                          <a:cs typeface="Tahoma" panose="020B0604030504040204" pitchFamily="34" charset="0"/>
                        </a:rPr>
                        <a:t>Maniwaki</a:t>
                      </a:r>
                      <a:endParaRPr kumimoji="0" lang="fr-FR"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rPr>
                        <a:t>32%</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14313">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fr-CA" sz="900" b="0" dirty="0">
                          <a:latin typeface="Tahoma" panose="020B0604030504040204" pitchFamily="34" charset="0"/>
                          <a:ea typeface="Tahoma" panose="020B0604030504040204" pitchFamily="34" charset="0"/>
                          <a:cs typeface="Tahoma" panose="020B0604030504040204" pitchFamily="34" charset="0"/>
                        </a:rPr>
                        <a:t>Messines</a:t>
                      </a:r>
                      <a:endParaRPr kumimoji="0" lang="fr-FR"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rPr>
                        <a:t>5%</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14313">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fr-CA" sz="900" b="0" dirty="0">
                          <a:latin typeface="Tahoma" panose="020B0604030504040204" pitchFamily="34" charset="0"/>
                          <a:ea typeface="Tahoma" panose="020B0604030504040204" pitchFamily="34" charset="0"/>
                          <a:cs typeface="Tahoma" panose="020B0604030504040204" pitchFamily="34" charset="0"/>
                        </a:rPr>
                        <a:t>Montcerf-Lytton</a:t>
                      </a:r>
                      <a:endParaRPr kumimoji="0" lang="fr-FR"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rPr>
                        <a:t>4% </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14313">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fr-CA" sz="900" b="0" dirty="0">
                          <a:latin typeface="Tahoma" panose="020B0604030504040204" pitchFamily="34" charset="0"/>
                          <a:ea typeface="Tahoma" panose="020B0604030504040204" pitchFamily="34" charset="0"/>
                          <a:cs typeface="Tahoma" panose="020B0604030504040204" pitchFamily="34" charset="0"/>
                        </a:rPr>
                        <a:t>Sainte-Thérèse-de-la-Gatineau</a:t>
                      </a:r>
                      <a:endParaRPr kumimoji="0" lang="fr-FR"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rPr>
                        <a:t>2%</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bl>
          </a:graphicData>
        </a:graphic>
      </p:graphicFrame>
      <p:sp>
        <p:nvSpPr>
          <p:cNvPr id="11" name="Rectangle 1"/>
          <p:cNvSpPr>
            <a:spLocks noChangeArrowheads="1"/>
          </p:cNvSpPr>
          <p:nvPr/>
        </p:nvSpPr>
        <p:spPr bwMode="auto">
          <a:xfrm>
            <a:off x="5867239" y="1013622"/>
            <a:ext cx="298819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 2 – </a:t>
            </a:r>
            <a:r>
              <a:rPr lang="fr-FR" altLang="fr-FR" sz="900" dirty="0">
                <a:latin typeface="Tahoma" pitchFamily="34" charset="0"/>
                <a:ea typeface="Times New Roman" pitchFamily="18" charset="0"/>
                <a:cs typeface="Tahoma" pitchFamily="34" charset="0"/>
              </a:rPr>
              <a:t>Company lo</a:t>
            </a:r>
            <a:r>
              <a:rPr lang="fr-FR" sz="900" dirty="0">
                <a:latin typeface="Tahoma" pitchFamily="34" charset="0"/>
                <a:ea typeface="Times New Roman" pitchFamily="18" charset="0"/>
                <a:cs typeface="Tahoma" pitchFamily="34" charset="0"/>
              </a:rPr>
              <a:t>cation </a:t>
            </a:r>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a:t>
            </a:r>
            <a:r>
              <a:rPr kumimoji="0" lang="fr-CA"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(n=306)</a:t>
            </a:r>
            <a:endParaRPr kumimoji="0" lang="fr-CA" altLang="fr-FR" sz="800" b="0" i="0" u="none" strike="noStrike" cap="none" normalizeH="0" baseline="0" dirty="0">
              <a:ln>
                <a:noFill/>
              </a:ln>
              <a:solidFill>
                <a:schemeClr val="tx1"/>
              </a:solidFill>
              <a:effectLst/>
            </a:endParaRPr>
          </a:p>
        </p:txBody>
      </p:sp>
      <p:sp>
        <p:nvSpPr>
          <p:cNvPr id="13" name="Rectangle 1"/>
          <p:cNvSpPr>
            <a:spLocks noChangeArrowheads="1"/>
          </p:cNvSpPr>
          <p:nvPr/>
        </p:nvSpPr>
        <p:spPr bwMode="auto">
          <a:xfrm>
            <a:off x="549092" y="859212"/>
            <a:ext cx="371456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 </a:t>
            </a:r>
            <a:r>
              <a:rPr lang="en-US" altLang="fr-FR" sz="900" dirty="0">
                <a:latin typeface="Tahoma" pitchFamily="34" charset="0"/>
                <a:ea typeface="Times New Roman" pitchFamily="18" charset="0"/>
                <a:cs typeface="Tahoma" pitchFamily="34" charset="0"/>
              </a:rPr>
              <a:t>1</a:t>
            </a:r>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 </a:t>
            </a:r>
            <a:r>
              <a:rPr lang="en-US" altLang="fr-FR" sz="900" dirty="0">
                <a:latin typeface="Tahoma" pitchFamily="34" charset="0"/>
                <a:ea typeface="Times New Roman" pitchFamily="18" charset="0"/>
                <a:cs typeface="Tahoma" pitchFamily="34" charset="0"/>
              </a:rPr>
              <a:t>Area of activity of surveyed companies</a:t>
            </a:r>
            <a:r>
              <a:rPr lang="en-US" sz="900" dirty="0">
                <a:latin typeface="Tahoma" pitchFamily="34" charset="0"/>
                <a:ea typeface="Times New Roman" pitchFamily="18" charset="0"/>
                <a:cs typeface="Tahoma" pitchFamily="34" charset="0"/>
              </a:rPr>
              <a:t> </a:t>
            </a:r>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a:t>
            </a:r>
            <a:r>
              <a:rPr kumimoji="0" lang="en-US"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(n=306)</a:t>
            </a:r>
            <a:endParaRPr kumimoji="0" lang="en-US" altLang="fr-FR" sz="800" b="0" i="0" u="none" strike="noStrike" cap="none" normalizeH="0" baseline="0" dirty="0">
              <a:ln>
                <a:noFill/>
              </a:ln>
              <a:solidFill>
                <a:schemeClr val="tx1"/>
              </a:solidFill>
              <a:effectLst/>
            </a:endParaRPr>
          </a:p>
        </p:txBody>
      </p:sp>
      <p:graphicFrame>
        <p:nvGraphicFramePr>
          <p:cNvPr id="15" name="Tableau 14"/>
          <p:cNvGraphicFramePr>
            <a:graphicFrameLocks noGrp="1"/>
          </p:cNvGraphicFramePr>
          <p:nvPr>
            <p:extLst>
              <p:ext uri="{D42A27DB-BD31-4B8C-83A1-F6EECF244321}">
                <p14:modId xmlns:p14="http://schemas.microsoft.com/office/powerpoint/2010/main" val="2229702612"/>
              </p:ext>
            </p:extLst>
          </p:nvPr>
        </p:nvGraphicFramePr>
        <p:xfrm>
          <a:off x="591624" y="1170023"/>
          <a:ext cx="4862877" cy="4910387"/>
        </p:xfrm>
        <a:graphic>
          <a:graphicData uri="http://schemas.openxmlformats.org/drawingml/2006/table">
            <a:tbl>
              <a:tblPr/>
              <a:tblGrid>
                <a:gridCol w="447512">
                  <a:extLst>
                    <a:ext uri="{9D8B030D-6E8A-4147-A177-3AD203B41FA5}">
                      <a16:colId xmlns:a16="http://schemas.microsoft.com/office/drawing/2014/main" val="20000"/>
                    </a:ext>
                  </a:extLst>
                </a:gridCol>
                <a:gridCol w="1868770">
                  <a:extLst>
                    <a:ext uri="{9D8B030D-6E8A-4147-A177-3AD203B41FA5}">
                      <a16:colId xmlns:a16="http://schemas.microsoft.com/office/drawing/2014/main" val="20001"/>
                    </a:ext>
                  </a:extLst>
                </a:gridCol>
                <a:gridCol w="143638">
                  <a:extLst>
                    <a:ext uri="{9D8B030D-6E8A-4147-A177-3AD203B41FA5}">
                      <a16:colId xmlns:a16="http://schemas.microsoft.com/office/drawing/2014/main" val="20002"/>
                    </a:ext>
                  </a:extLst>
                </a:gridCol>
                <a:gridCol w="552893">
                  <a:extLst>
                    <a:ext uri="{9D8B030D-6E8A-4147-A177-3AD203B41FA5}">
                      <a16:colId xmlns:a16="http://schemas.microsoft.com/office/drawing/2014/main" val="20003"/>
                    </a:ext>
                  </a:extLst>
                </a:gridCol>
                <a:gridCol w="1244010">
                  <a:extLst>
                    <a:ext uri="{9D8B030D-6E8A-4147-A177-3AD203B41FA5}">
                      <a16:colId xmlns:a16="http://schemas.microsoft.com/office/drawing/2014/main" val="20004"/>
                    </a:ext>
                  </a:extLst>
                </a:gridCol>
                <a:gridCol w="606054">
                  <a:extLst>
                    <a:ext uri="{9D8B030D-6E8A-4147-A177-3AD203B41FA5}">
                      <a16:colId xmlns:a16="http://schemas.microsoft.com/office/drawing/2014/main" val="20005"/>
                    </a:ext>
                  </a:extLst>
                </a:gridCol>
              </a:tblGrid>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CA" sz="90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NCIAS code</a:t>
                      </a:r>
                    </a:p>
                  </a:txBody>
                  <a:tcPr marL="0" marR="0" marT="0"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rgbClr val="C6DAF2"/>
                    </a:solidFill>
                  </a:tcPr>
                </a:tc>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CA" sz="90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Name</a:t>
                      </a:r>
                    </a:p>
                  </a:txBody>
                  <a:tcPr marL="0" marR="0" marT="0" marB="0" anchor="ctr">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rgbClr val="C6DAF2"/>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90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Number</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rgbClr val="C6DAF2"/>
                    </a:solidFill>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rgbClr val="C6DAF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90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Grouping</a:t>
                      </a:r>
                    </a:p>
                  </a:txBody>
                  <a:tcPr anchor="ctr" horzOverflow="overflow">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rgbClr val="C6DAF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rPr>
                        <a:t>%</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rgbClr val="C6DAF2"/>
                    </a:solidFill>
                  </a:tcPr>
                </a:tc>
                <a:extLst>
                  <a:ext uri="{0D108BD9-81ED-4DB2-BD59-A6C34878D82A}">
                    <a16:rowId xmlns:a16="http://schemas.microsoft.com/office/drawing/2014/main" val="10000"/>
                  </a:ext>
                </a:extLst>
              </a:tr>
              <a:tr h="331294">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90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11</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lang="en-CA" sz="900" b="0" kern="1200" noProof="0" dirty="0">
                          <a:solidFill>
                            <a:schemeClr val="tx1"/>
                          </a:solidFill>
                          <a:latin typeface="Tahoma" panose="020B0604030504040204" pitchFamily="34" charset="0"/>
                          <a:ea typeface="Tahoma" panose="020B0604030504040204" pitchFamily="34" charset="0"/>
                          <a:cs typeface="Tahoma" panose="020B0604030504040204" pitchFamily="34" charset="0"/>
                        </a:rPr>
                        <a:t>Agriculture, forestry, fishing and hunting</a:t>
                      </a:r>
                    </a:p>
                  </a:txBody>
                  <a:tcPr marL="9525" marR="9525" marT="9525" marB="0" anchor="ctr">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90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41</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CA" sz="900" b="0" kern="1200" noProof="0" dirty="0">
                          <a:solidFill>
                            <a:schemeClr val="tx1"/>
                          </a:solidFill>
                          <a:latin typeface="Tahoma" panose="020B0604030504040204" pitchFamily="34" charset="0"/>
                          <a:ea typeface="Tahoma" panose="020B0604030504040204" pitchFamily="34" charset="0"/>
                          <a:cs typeface="Tahoma" panose="020B0604030504040204" pitchFamily="34" charset="0"/>
                        </a:rPr>
                        <a:t>Primary</a:t>
                      </a:r>
                      <a:r>
                        <a:rPr lang="en-CA" sz="900" b="0" kern="1200" baseline="0" noProof="0" dirty="0">
                          <a:solidFill>
                            <a:schemeClr val="tx1"/>
                          </a:solidFill>
                          <a:latin typeface="Tahoma" panose="020B0604030504040204" pitchFamily="34" charset="0"/>
                          <a:ea typeface="Tahoma" panose="020B0604030504040204" pitchFamily="34" charset="0"/>
                          <a:cs typeface="Tahoma" panose="020B0604030504040204" pitchFamily="34" charset="0"/>
                        </a:rPr>
                        <a:t> sector, transport</a:t>
                      </a:r>
                      <a:endParaRPr lang="en-CA" sz="900" b="0" kern="1200" noProof="0" dirty="0">
                        <a:solidFill>
                          <a:srgbClr val="FF0000"/>
                        </a:solidFill>
                        <a:latin typeface="Tahoma" panose="020B0604030504040204" pitchFamily="34" charset="0"/>
                        <a:ea typeface="Tahoma" panose="020B0604030504040204" pitchFamily="34" charset="0"/>
                        <a:cs typeface="Tahoma" panose="020B0604030504040204" pitchFamily="34" charset="0"/>
                      </a:endParaRPr>
                    </a:p>
                  </a:txBody>
                  <a:tcPr anchor="ctr" horzOverflow="overflow">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CA" sz="900" b="0" kern="1200" noProof="0" dirty="0">
                          <a:solidFill>
                            <a:schemeClr val="tx1"/>
                          </a:solidFill>
                          <a:latin typeface="Tahoma" panose="020B0604030504040204" pitchFamily="34" charset="0"/>
                          <a:ea typeface="Tahoma" panose="020B0604030504040204" pitchFamily="34" charset="0"/>
                          <a:cs typeface="Tahoma" panose="020B0604030504040204" pitchFamily="34" charset="0"/>
                        </a:rPr>
                        <a:t>20%</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2238">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90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48-49</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lang="en-CA" sz="900" b="0" kern="1200" noProof="0" dirty="0">
                          <a:solidFill>
                            <a:schemeClr val="tx1"/>
                          </a:solidFill>
                          <a:latin typeface="Tahoma" panose="020B0604030504040204" pitchFamily="34" charset="0"/>
                          <a:ea typeface="Tahoma" panose="020B0604030504040204" pitchFamily="34" charset="0"/>
                          <a:cs typeface="Tahoma" panose="020B0604030504040204" pitchFamily="34" charset="0"/>
                        </a:rPr>
                        <a:t>Transport &amp; storage</a:t>
                      </a:r>
                    </a:p>
                  </a:txBody>
                  <a:tcPr marL="9525" marR="9525" marT="9525" marB="0" anchor="ctr">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90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21</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fr-CA" sz="900" b="0" kern="1200" dirty="0">
                        <a:solidFill>
                          <a:srgbClr val="FF0000"/>
                        </a:solidFill>
                        <a:latin typeface="Tahoma" panose="020B0604030504040204" pitchFamily="34" charset="0"/>
                        <a:ea typeface="Tahoma" panose="020B0604030504040204" pitchFamily="34" charset="0"/>
                        <a:cs typeface="Tahoma" panose="020B0604030504040204" pitchFamily="34" charset="0"/>
                      </a:endParaRPr>
                    </a:p>
                  </a:txBody>
                  <a:tcPr anchor="ctr" horzOverflow="overflow">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lang="fr-CA" sz="900" b="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2238">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90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23</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lang="en-CA" sz="900" b="0" kern="1200" noProof="0" dirty="0">
                          <a:solidFill>
                            <a:schemeClr val="tx1"/>
                          </a:solidFill>
                          <a:latin typeface="Tahoma" panose="020B0604030504040204" pitchFamily="34" charset="0"/>
                          <a:ea typeface="Tahoma" panose="020B0604030504040204" pitchFamily="34" charset="0"/>
                          <a:cs typeface="Tahoma" panose="020B0604030504040204" pitchFamily="34" charset="0"/>
                        </a:rPr>
                        <a:t>Construction</a:t>
                      </a:r>
                    </a:p>
                  </a:txBody>
                  <a:tcPr marL="9525" marR="9525" marT="9525" marB="0" anchor="ctr">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sz="90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35</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CA" sz="900" b="0" kern="1200" noProof="0" dirty="0">
                          <a:solidFill>
                            <a:schemeClr val="tx1"/>
                          </a:solidFill>
                          <a:latin typeface="Tahoma" panose="020B0604030504040204" pitchFamily="34" charset="0"/>
                          <a:ea typeface="Tahoma" panose="020B0604030504040204" pitchFamily="34" charset="0"/>
                          <a:cs typeface="Tahoma" panose="020B0604030504040204" pitchFamily="34" charset="0"/>
                        </a:rPr>
                        <a:t>Secondary sector</a:t>
                      </a:r>
                      <a:endParaRPr lang="en-CA" sz="900" b="0" kern="1200" noProof="0" dirty="0">
                        <a:solidFill>
                          <a:srgbClr val="FF0000"/>
                        </a:solidFill>
                        <a:latin typeface="Tahoma" panose="020B0604030504040204" pitchFamily="34" charset="0"/>
                        <a:ea typeface="Tahoma" panose="020B0604030504040204" pitchFamily="34" charset="0"/>
                        <a:cs typeface="Tahoma" panose="020B0604030504040204" pitchFamily="34" charset="0"/>
                      </a:endParaRPr>
                    </a:p>
                  </a:txBody>
                  <a:tcPr anchor="ctr" horzOverflow="overflow">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CA" sz="900" b="0" kern="1200" noProof="0" dirty="0">
                          <a:solidFill>
                            <a:schemeClr val="tx1"/>
                          </a:solidFill>
                          <a:latin typeface="Tahoma" panose="020B0604030504040204" pitchFamily="34" charset="0"/>
                          <a:ea typeface="Tahoma" panose="020B0604030504040204" pitchFamily="34" charset="0"/>
                          <a:cs typeface="Tahoma" panose="020B0604030504040204" pitchFamily="34" charset="0"/>
                        </a:rPr>
                        <a:t>14%</a:t>
                      </a:r>
                      <a:endParaRPr kumimoji="0" lang="en-CA" sz="90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7624">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90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31-33</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lang="en-CA" sz="900" b="0" kern="1200" noProof="0" dirty="0">
                          <a:solidFill>
                            <a:schemeClr val="tx1"/>
                          </a:solidFill>
                          <a:latin typeface="Tahoma" panose="020B0604030504040204" pitchFamily="34" charset="0"/>
                          <a:ea typeface="Tahoma" panose="020B0604030504040204" pitchFamily="34" charset="0"/>
                          <a:cs typeface="Tahoma" panose="020B0604030504040204" pitchFamily="34" charset="0"/>
                        </a:rPr>
                        <a:t>Manufacturing</a:t>
                      </a:r>
                    </a:p>
                  </a:txBody>
                  <a:tcPr marL="9525" marR="9525" marT="9525" marB="0" anchor="ctr">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90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9</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vMerge="1">
                  <a:txBody>
                    <a:bodyPr/>
                    <a:lstStyle/>
                    <a:p>
                      <a:endParaRPr lang="fr-CA" dirty="0"/>
                    </a:p>
                  </a:txBody>
                  <a:tcPr anchor="ctr" horzOverflow="overflow">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30329">
                <a:tc gridSpan="6">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90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  Tertiary sector</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hMerge="1">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endParaRPr lang="fr-CA" sz="900" b="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hMerge="1">
                  <a:txBody>
                    <a:bodyPr/>
                    <a:lstStyle/>
                    <a:p>
                      <a:endParaRPr lang="en-CA"/>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900" b="0" i="0" u="none" strike="noStrike" cap="none" normalizeH="0" baseline="0" dirty="0">
                        <a:ln>
                          <a:noFill/>
                        </a:ln>
                        <a:solidFill>
                          <a:srgbClr val="FF0000"/>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30329">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90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41</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gridSpan="2">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lang="en-CA" sz="900" b="0" kern="1200" noProof="0" dirty="0">
                          <a:solidFill>
                            <a:schemeClr val="tx1"/>
                          </a:solidFill>
                          <a:latin typeface="Tahoma" panose="020B0604030504040204" pitchFamily="34" charset="0"/>
                          <a:ea typeface="Tahoma" panose="020B0604030504040204" pitchFamily="34" charset="0"/>
                          <a:cs typeface="Tahoma" panose="020B0604030504040204" pitchFamily="34" charset="0"/>
                        </a:rPr>
                        <a:t>Wholesaling</a:t>
                      </a:r>
                    </a:p>
                  </a:txBody>
                  <a:tcPr marL="9525" marR="9525" marT="9525" marB="0" anchor="ctr">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hMerge="1">
                  <a:txBody>
                    <a:bodyPr/>
                    <a:lstStyle/>
                    <a:p>
                      <a:endParaRPr lang="en-CA"/>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90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4</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90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Commerce, accommodation and restauration</a:t>
                      </a:r>
                      <a:endParaRPr kumimoji="0" lang="en-CA" sz="900" b="0" i="0" u="none" strike="noStrike" cap="none" normalizeH="0" baseline="0" noProof="0" dirty="0">
                        <a:ln>
                          <a:noFill/>
                        </a:ln>
                        <a:solidFill>
                          <a:srgbClr val="FF0000"/>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90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28%</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30329">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90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44-45</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gridSpan="2">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lang="en-CA" sz="900" b="0" kern="1200" noProof="0" dirty="0">
                          <a:solidFill>
                            <a:schemeClr val="tx1"/>
                          </a:solidFill>
                          <a:latin typeface="Tahoma" panose="020B0604030504040204" pitchFamily="34" charset="0"/>
                          <a:ea typeface="Tahoma" panose="020B0604030504040204" pitchFamily="34" charset="0"/>
                          <a:cs typeface="Tahoma" panose="020B0604030504040204" pitchFamily="34" charset="0"/>
                        </a:rPr>
                        <a:t>Retailing</a:t>
                      </a:r>
                    </a:p>
                  </a:txBody>
                  <a:tcPr marL="9525" marR="9525" marT="9525" marB="0" anchor="ctr">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hMerge="1">
                  <a:txBody>
                    <a:bodyPr/>
                    <a:lstStyle/>
                    <a:p>
                      <a:endParaRPr lang="en-CA"/>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90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55</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900" b="0" i="0" u="none" strike="noStrike" cap="none" normalizeH="0" baseline="0" dirty="0">
                        <a:ln>
                          <a:noFill/>
                        </a:ln>
                        <a:solidFill>
                          <a:srgbClr val="FF0000"/>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67672">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90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72</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gridSpan="2">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lang="en-CA" sz="900" b="0" kern="1200" noProof="0" dirty="0">
                          <a:solidFill>
                            <a:schemeClr val="tx1"/>
                          </a:solidFill>
                          <a:latin typeface="Tahoma" panose="020B0604030504040204" pitchFamily="34" charset="0"/>
                          <a:ea typeface="Tahoma" panose="020B0604030504040204" pitchFamily="34" charset="0"/>
                          <a:cs typeface="Tahoma" panose="020B0604030504040204" pitchFamily="34" charset="0"/>
                        </a:rPr>
                        <a:t>Accommodation and restauration services</a:t>
                      </a:r>
                    </a:p>
                  </a:txBody>
                  <a:tcPr marL="9525" marR="9525" marT="9525" marB="0" anchor="ctr">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hMerge="1">
                  <a:txBody>
                    <a:bodyPr/>
                    <a:lstStyle/>
                    <a:p>
                      <a:endParaRPr lang="en-CA"/>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90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26</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900" b="0" i="0" u="none" strike="noStrike" kern="1200" cap="none" normalizeH="0" baseline="0" dirty="0">
                        <a:ln>
                          <a:noFill/>
                        </a:ln>
                        <a:solidFill>
                          <a:srgbClr val="FF0000"/>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9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44476">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90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51</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gridSpan="2">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lang="en-CA" sz="900" b="0" kern="1200" noProof="0" dirty="0">
                          <a:solidFill>
                            <a:schemeClr val="tx1"/>
                          </a:solidFill>
                          <a:latin typeface="Tahoma" panose="020B0604030504040204" pitchFamily="34" charset="0"/>
                          <a:ea typeface="Tahoma" panose="020B0604030504040204" pitchFamily="34" charset="0"/>
                          <a:cs typeface="Tahoma" panose="020B0604030504040204" pitchFamily="34" charset="0"/>
                        </a:rPr>
                        <a:t>Information industry and cultural industry</a:t>
                      </a:r>
                    </a:p>
                  </a:txBody>
                  <a:tcPr marL="9525" marR="9525" marT="9525" marB="0" anchor="ctr">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hMerge="1">
                  <a:txBody>
                    <a:bodyPr/>
                    <a:lstStyle/>
                    <a:p>
                      <a:endParaRPr lang="en-CA"/>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90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1</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rowSpan="8">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90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Professional services</a:t>
                      </a:r>
                      <a:endParaRPr kumimoji="0" lang="en-CA" sz="900" b="0" i="0" u="none" strike="noStrike" cap="none" normalizeH="0" baseline="0" noProof="0" dirty="0">
                        <a:ln>
                          <a:noFill/>
                        </a:ln>
                        <a:solidFill>
                          <a:srgbClr val="FF0000"/>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rowSpan="8">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90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17%</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14313">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90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52</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gridSpan="2">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lang="en-CA" sz="900" b="0" kern="1200" noProof="0" dirty="0">
                          <a:solidFill>
                            <a:schemeClr val="tx1"/>
                          </a:solidFill>
                          <a:latin typeface="Tahoma" panose="020B0604030504040204" pitchFamily="34" charset="0"/>
                          <a:ea typeface="Tahoma" panose="020B0604030504040204" pitchFamily="34" charset="0"/>
                          <a:cs typeface="Tahoma" panose="020B0604030504040204" pitchFamily="34" charset="0"/>
                        </a:rPr>
                        <a:t>Finance and insurance</a:t>
                      </a:r>
                    </a:p>
                  </a:txBody>
                  <a:tcPr marL="9525" marR="9525" marT="9525" marB="0" anchor="ctr">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hMerge="1">
                  <a:txBody>
                    <a:bodyPr/>
                    <a:lstStyle/>
                    <a:p>
                      <a:endParaRPr lang="en-CA"/>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90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6</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vMerge="1">
                  <a:txBody>
                    <a:bodyPr/>
                    <a:lstStyle/>
                    <a:p>
                      <a:endParaRPr lang="fr-CA"/>
                    </a:p>
                  </a:txBody>
                  <a:tcPr/>
                </a:tc>
                <a:tc vMerge="1">
                  <a:txBody>
                    <a:bodyPr/>
                    <a:lstStyle/>
                    <a:p>
                      <a:endParaRPr lang="fr-CA"/>
                    </a:p>
                  </a:txBody>
                  <a:tcPr/>
                </a:tc>
                <a:extLst>
                  <a:ext uri="{0D108BD9-81ED-4DB2-BD59-A6C34878D82A}">
                    <a16:rowId xmlns:a16="http://schemas.microsoft.com/office/drawing/2014/main" val="10010"/>
                  </a:ext>
                </a:extLst>
              </a:tr>
              <a:tr h="214313">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90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53</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gridSpan="2">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lang="en-CA" sz="900" b="0" kern="1200" noProof="0" dirty="0">
                          <a:solidFill>
                            <a:schemeClr val="tx1"/>
                          </a:solidFill>
                          <a:latin typeface="Tahoma" panose="020B0604030504040204" pitchFamily="34" charset="0"/>
                          <a:ea typeface="Tahoma" panose="020B0604030504040204" pitchFamily="34" charset="0"/>
                          <a:cs typeface="Tahoma" panose="020B0604030504040204" pitchFamily="34" charset="0"/>
                        </a:rPr>
                        <a:t>Real estate and leasing services</a:t>
                      </a:r>
                    </a:p>
                  </a:txBody>
                  <a:tcPr marL="9525" marR="9525" marT="9525" marB="0" anchor="ctr">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hMerge="1">
                  <a:txBody>
                    <a:bodyPr/>
                    <a:lstStyle/>
                    <a:p>
                      <a:endParaRPr lang="en-CA"/>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sz="90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4</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vMerge="1">
                  <a:txBody>
                    <a:bodyPr/>
                    <a:lstStyle/>
                    <a:p>
                      <a:endParaRPr lang="fr-CA"/>
                    </a:p>
                  </a:txBody>
                  <a:tcPr/>
                </a:tc>
                <a:tc vMerge="1">
                  <a:txBody>
                    <a:bodyPr/>
                    <a:lstStyle/>
                    <a:p>
                      <a:endParaRPr lang="fr-CA"/>
                    </a:p>
                  </a:txBody>
                  <a:tcPr/>
                </a:tc>
                <a:extLst>
                  <a:ext uri="{0D108BD9-81ED-4DB2-BD59-A6C34878D82A}">
                    <a16:rowId xmlns:a16="http://schemas.microsoft.com/office/drawing/2014/main" val="10011"/>
                  </a:ext>
                </a:extLst>
              </a:tr>
              <a:tr h="214313">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90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54</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gridSpan="2">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lang="en-CA" sz="900" b="0" kern="1200" noProof="0" dirty="0">
                          <a:solidFill>
                            <a:schemeClr val="tx1"/>
                          </a:solidFill>
                          <a:latin typeface="Tahoma" panose="020B0604030504040204" pitchFamily="34" charset="0"/>
                          <a:ea typeface="Tahoma" panose="020B0604030504040204" pitchFamily="34" charset="0"/>
                          <a:cs typeface="Tahoma" panose="020B0604030504040204" pitchFamily="34" charset="0"/>
                        </a:rPr>
                        <a:t>Professional, scientific and technical services</a:t>
                      </a:r>
                    </a:p>
                  </a:txBody>
                  <a:tcPr marL="9525" marR="9525" marT="9525" marB="0" anchor="ctr">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hMerge="1">
                  <a:txBody>
                    <a:bodyPr/>
                    <a:lstStyle/>
                    <a:p>
                      <a:endParaRPr lang="en-CA"/>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sz="90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13</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421006">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90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56</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gridSpan="2">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lang="en-CA" sz="900" b="0" kern="1200" noProof="0" dirty="0">
                          <a:solidFill>
                            <a:schemeClr val="tx1"/>
                          </a:solidFill>
                          <a:latin typeface="Tahoma" panose="020B0604030504040204" pitchFamily="34" charset="0"/>
                          <a:ea typeface="Tahoma" panose="020B0604030504040204" pitchFamily="34" charset="0"/>
                          <a:cs typeface="Tahoma" panose="020B0604030504040204" pitchFamily="34" charset="0"/>
                        </a:rPr>
                        <a:t>Administrative services, support services, waste management services and sanitation services</a:t>
                      </a:r>
                    </a:p>
                  </a:txBody>
                  <a:tcPr marL="9525" marR="9525" marT="9525" marB="0" anchor="ctr">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hMerge="1">
                  <a:txBody>
                    <a:bodyPr/>
                    <a:lstStyle/>
                    <a:p>
                      <a:endParaRPr lang="en-CA"/>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sz="90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3</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14313">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90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61</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gridSpan="2">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lang="en-CA" sz="900" b="0" kern="1200" noProof="0" dirty="0">
                          <a:solidFill>
                            <a:schemeClr val="tx1"/>
                          </a:solidFill>
                          <a:latin typeface="Tahoma" panose="020B0604030504040204" pitchFamily="34" charset="0"/>
                          <a:ea typeface="Tahoma" panose="020B0604030504040204" pitchFamily="34" charset="0"/>
                          <a:cs typeface="Tahoma" panose="020B0604030504040204" pitchFamily="34" charset="0"/>
                        </a:rPr>
                        <a:t>Teaching services</a:t>
                      </a:r>
                    </a:p>
                  </a:txBody>
                  <a:tcPr marL="9525" marR="9525" marT="9525" marB="0" anchor="ctr">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hMerge="1">
                  <a:txBody>
                    <a:bodyPr/>
                    <a:lstStyle/>
                    <a:p>
                      <a:endParaRPr lang="en-CA"/>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sz="90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2</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14313">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90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62</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gridSpan="2">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lang="en-CA" sz="900" b="0" kern="1200" noProof="0" dirty="0">
                          <a:solidFill>
                            <a:schemeClr val="tx1"/>
                          </a:solidFill>
                          <a:latin typeface="Tahoma" panose="020B0604030504040204" pitchFamily="34" charset="0"/>
                          <a:ea typeface="Tahoma" panose="020B0604030504040204" pitchFamily="34" charset="0"/>
                          <a:cs typeface="Tahoma" panose="020B0604030504040204" pitchFamily="34" charset="0"/>
                        </a:rPr>
                        <a:t>Health care and social assistance</a:t>
                      </a:r>
                    </a:p>
                  </a:txBody>
                  <a:tcPr marL="9525" marR="9525" marT="9525" marB="0" anchor="ctr">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hMerge="1">
                  <a:txBody>
                    <a:bodyPr/>
                    <a:lstStyle/>
                    <a:p>
                      <a:endParaRPr lang="en-CA"/>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sz="90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16</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14313">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90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71</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gridSpan="2">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lang="en-CA" sz="900" b="0" kern="1200" noProof="0" dirty="0">
                          <a:solidFill>
                            <a:schemeClr val="tx1"/>
                          </a:solidFill>
                          <a:latin typeface="Tahoma" panose="020B0604030504040204" pitchFamily="34" charset="0"/>
                          <a:ea typeface="Tahoma" panose="020B0604030504040204" pitchFamily="34" charset="0"/>
                          <a:cs typeface="Tahoma" panose="020B0604030504040204" pitchFamily="34" charset="0"/>
                        </a:rPr>
                        <a:t>Arts, entertainment and leisure</a:t>
                      </a:r>
                    </a:p>
                  </a:txBody>
                  <a:tcPr marL="9525" marR="9525" marT="9525" marB="0" anchor="ctr">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hMerge="1">
                  <a:txBody>
                    <a:bodyPr/>
                    <a:lstStyle/>
                    <a:p>
                      <a:endParaRPr lang="en-CA"/>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90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8</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900" b="0" i="0" u="none" strike="noStrike" cap="none" normalizeH="0" baseline="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14313">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90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81</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gridSpan="2">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lang="en-CA" sz="900" b="0" kern="1200" noProof="0" dirty="0">
                          <a:solidFill>
                            <a:schemeClr val="tx1"/>
                          </a:solidFill>
                          <a:latin typeface="Tahoma" panose="020B0604030504040204" pitchFamily="34" charset="0"/>
                          <a:ea typeface="Tahoma" panose="020B0604030504040204" pitchFamily="34" charset="0"/>
                          <a:cs typeface="Tahoma" panose="020B0604030504040204" pitchFamily="34" charset="0"/>
                        </a:rPr>
                        <a:t>Other services (except public administration)</a:t>
                      </a:r>
                    </a:p>
                  </a:txBody>
                  <a:tcPr marL="9525" marR="9525" marT="9525" marB="0" anchor="ctr">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hMerge="1">
                  <a:txBody>
                    <a:bodyPr/>
                    <a:lstStyle/>
                    <a:p>
                      <a:endParaRPr lang="en-CA"/>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sz="90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52</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90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Other services</a:t>
                      </a:r>
                    </a:p>
                  </a:txBody>
                  <a:tcPr anchor="ctr" horzOverflow="overflow">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90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17%</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14313">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90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91</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gridSpan="2">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lang="en-CA" sz="900" b="0" kern="1200" noProof="0" dirty="0">
                          <a:solidFill>
                            <a:schemeClr val="tx1"/>
                          </a:solidFill>
                          <a:latin typeface="Tahoma" panose="020B0604030504040204" pitchFamily="34" charset="0"/>
                          <a:ea typeface="Tahoma" panose="020B0604030504040204" pitchFamily="34" charset="0"/>
                          <a:cs typeface="Tahoma" panose="020B0604030504040204" pitchFamily="34" charset="0"/>
                        </a:rPr>
                        <a:t>Public administration</a:t>
                      </a:r>
                    </a:p>
                  </a:txBody>
                  <a:tcPr marL="9525" marR="9525" marT="9525" marB="0" anchor="ctr">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hMerge="1">
                  <a:txBody>
                    <a:bodyPr/>
                    <a:lstStyle/>
                    <a:p>
                      <a:endParaRPr lang="en-CA"/>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sz="90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10</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90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Public administration</a:t>
                      </a:r>
                      <a:endParaRPr kumimoji="0" lang="en-CA" sz="900" b="0" i="0" u="none" strike="noStrike" cap="none" normalizeH="0" baseline="0" noProof="0" dirty="0">
                        <a:ln>
                          <a:noFill/>
                        </a:ln>
                        <a:solidFill>
                          <a:srgbClr val="FF0000"/>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9525" cap="flat" cmpd="sng" algn="ctr">
                      <a:solidFill>
                        <a:srgbClr val="1B467B"/>
                      </a:solidFill>
                      <a:prstDash val="sysDot"/>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90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   3%</a:t>
                      </a:r>
                    </a:p>
                  </a:txBody>
                  <a:tcPr anchor="ctr" horzOverflow="overflow">
                    <a:lnL w="9525" cap="flat" cmpd="sng" algn="ctr">
                      <a:solidFill>
                        <a:srgbClr val="1B467B"/>
                      </a:solidFill>
                      <a:prstDash val="sysDot"/>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324264796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1"/>
          <p:cNvSpPr txBox="1">
            <a:spLocks/>
          </p:cNvSpPr>
          <p:nvPr/>
        </p:nvSpPr>
        <p:spPr bwMode="auto">
          <a:xfrm>
            <a:off x="7985051" y="6208418"/>
            <a:ext cx="442247"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13</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4127" y="12534"/>
            <a:ext cx="691304" cy="667950"/>
          </a:xfrm>
          <a:prstGeom prst="rect">
            <a:avLst/>
          </a:prstGeom>
        </p:spPr>
      </p:pic>
      <p:sp>
        <p:nvSpPr>
          <p:cNvPr id="10"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4. 	Job profiles</a:t>
            </a:r>
          </a:p>
        </p:txBody>
      </p:sp>
      <p:graphicFrame>
        <p:nvGraphicFramePr>
          <p:cNvPr id="2" name="Tableau 1"/>
          <p:cNvGraphicFramePr>
            <a:graphicFrameLocks noGrp="1"/>
          </p:cNvGraphicFramePr>
          <p:nvPr>
            <p:extLst>
              <p:ext uri="{D42A27DB-BD31-4B8C-83A1-F6EECF244321}">
                <p14:modId xmlns:p14="http://schemas.microsoft.com/office/powerpoint/2010/main" val="1803911760"/>
              </p:ext>
            </p:extLst>
          </p:nvPr>
        </p:nvGraphicFramePr>
        <p:xfrm>
          <a:off x="584791" y="1432829"/>
          <a:ext cx="4019107" cy="2826263"/>
        </p:xfrm>
        <a:graphic>
          <a:graphicData uri="http://schemas.openxmlformats.org/drawingml/2006/table">
            <a:tbl>
              <a:tblPr firstRow="1" firstCol="1" lastRow="1" lastCol="1" bandRow="1" bandCol="1">
                <a:tableStyleId>{5C22544A-7EE6-4342-B048-85BDC9FD1C3A}</a:tableStyleId>
              </a:tblPr>
              <a:tblGrid>
                <a:gridCol w="716471">
                  <a:extLst>
                    <a:ext uri="{9D8B030D-6E8A-4147-A177-3AD203B41FA5}">
                      <a16:colId xmlns:a16="http://schemas.microsoft.com/office/drawing/2014/main" val="20000"/>
                    </a:ext>
                  </a:extLst>
                </a:gridCol>
                <a:gridCol w="580292">
                  <a:extLst>
                    <a:ext uri="{9D8B030D-6E8A-4147-A177-3AD203B41FA5}">
                      <a16:colId xmlns:a16="http://schemas.microsoft.com/office/drawing/2014/main" val="20001"/>
                    </a:ext>
                  </a:extLst>
                </a:gridCol>
                <a:gridCol w="1617784">
                  <a:extLst>
                    <a:ext uri="{9D8B030D-6E8A-4147-A177-3AD203B41FA5}">
                      <a16:colId xmlns:a16="http://schemas.microsoft.com/office/drawing/2014/main" val="20002"/>
                    </a:ext>
                  </a:extLst>
                </a:gridCol>
                <a:gridCol w="509136">
                  <a:extLst>
                    <a:ext uri="{9D8B030D-6E8A-4147-A177-3AD203B41FA5}">
                      <a16:colId xmlns:a16="http://schemas.microsoft.com/office/drawing/2014/main" val="20003"/>
                    </a:ext>
                  </a:extLst>
                </a:gridCol>
                <a:gridCol w="595424">
                  <a:extLst>
                    <a:ext uri="{9D8B030D-6E8A-4147-A177-3AD203B41FA5}">
                      <a16:colId xmlns:a16="http://schemas.microsoft.com/office/drawing/2014/main" val="20004"/>
                    </a:ext>
                  </a:extLst>
                </a:gridCol>
              </a:tblGrid>
              <a:tr h="388406">
                <a:tc>
                  <a:txBody>
                    <a:bodyPr/>
                    <a:lstStyle/>
                    <a:p>
                      <a:pPr>
                        <a:lnSpc>
                          <a:spcPts val="1100"/>
                        </a:lnSpc>
                        <a:spcBef>
                          <a:spcPts val="200"/>
                        </a:spcBef>
                        <a:spcAft>
                          <a:spcPts val="200"/>
                        </a:spcAft>
                      </a:pPr>
                      <a:r>
                        <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Job status</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algn="ctr">
                        <a:lnSpc>
                          <a:spcPts val="1100"/>
                        </a:lnSpc>
                        <a:spcBef>
                          <a:spcPts val="200"/>
                        </a:spcBef>
                        <a:spcAft>
                          <a:spcPts val="200"/>
                        </a:spcAft>
                      </a:pPr>
                      <a:r>
                        <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Average number of jobs</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gridSpan="2">
                  <a:txBody>
                    <a:bodyPr/>
                    <a:lstStyle/>
                    <a:p>
                      <a:pPr algn="ctr">
                        <a:lnSpc>
                          <a:spcPts val="1100"/>
                        </a:lnSpc>
                        <a:spcBef>
                          <a:spcPts val="200"/>
                        </a:spcBef>
                        <a:spcAft>
                          <a:spcPts val="200"/>
                        </a:spcAft>
                      </a:pPr>
                      <a:r>
                        <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Major statistically significant variances</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hMerge="1">
                  <a:txBody>
                    <a:bodyPr/>
                    <a:lstStyle/>
                    <a:p>
                      <a:endParaRPr lang="fr-CA"/>
                    </a:p>
                  </a:txBody>
                  <a:tcPr/>
                </a:tc>
                <a:tc>
                  <a:txBody>
                    <a:bodyPr/>
                    <a:lstStyle/>
                    <a:p>
                      <a:pPr algn="ctr">
                        <a:lnSpc>
                          <a:spcPts val="1100"/>
                        </a:lnSpc>
                        <a:spcBef>
                          <a:spcPts val="200"/>
                        </a:spcBef>
                        <a:spcAft>
                          <a:spcPts val="200"/>
                        </a:spcAft>
                      </a:pPr>
                      <a:r>
                        <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Average without extreme</a:t>
                      </a:r>
                      <a:r>
                        <a:rPr lang="en-CA" sz="850" b="0" baseline="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values</a:t>
                      </a:r>
                      <a:endPar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extLst>
                  <a:ext uri="{0D108BD9-81ED-4DB2-BD59-A6C34878D82A}">
                    <a16:rowId xmlns:a16="http://schemas.microsoft.com/office/drawing/2014/main" val="10000"/>
                  </a:ext>
                </a:extLst>
              </a:tr>
              <a:tr h="334055">
                <a:tc>
                  <a:txBody>
                    <a:bodyPr/>
                    <a:lstStyle/>
                    <a:p>
                      <a:pPr algn="just">
                        <a:lnSpc>
                          <a:spcPts val="1200"/>
                        </a:lnSpc>
                        <a:spcBef>
                          <a:spcPts val="200"/>
                        </a:spcBef>
                        <a:spcAft>
                          <a:spcPts val="200"/>
                        </a:spcAft>
                      </a:pPr>
                      <a:r>
                        <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Full time</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CA" sz="85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7.4</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indent="-85725" eaLnBrk="0" hangingPunct="0">
                        <a:lnSpc>
                          <a:spcPts val="1100"/>
                        </a:lnSpc>
                        <a:spcBef>
                          <a:spcPts val="0"/>
                        </a:spcBef>
                        <a:buFont typeface="Wingdings" panose="05000000000000000000" pitchFamily="2" charset="2"/>
                        <a:buChar char="§"/>
                        <a:tabLst>
                          <a:tab pos="1435100" algn="l"/>
                        </a:tabLst>
                        <a:defRPr/>
                      </a:pPr>
                      <a:r>
                        <a:rPr lang="en-CA" altLang="fr-FR" sz="850" b="0" noProof="0" dirty="0">
                          <a:latin typeface="Tahoma" pitchFamily="34" charset="0"/>
                          <a:cs typeface="Arial" pitchFamily="34" charset="0"/>
                        </a:rPr>
                        <a:t>Large</a:t>
                      </a:r>
                      <a:r>
                        <a:rPr lang="en-CA" altLang="fr-FR" sz="850" b="0" baseline="0" noProof="0" dirty="0">
                          <a:latin typeface="Tahoma" pitchFamily="34" charset="0"/>
                          <a:cs typeface="Arial" pitchFamily="34" charset="0"/>
                        </a:rPr>
                        <a:t> companies</a:t>
                      </a:r>
                      <a:endParaRPr lang="en-CA" altLang="fr-FR" sz="850" b="0" noProof="0" dirty="0">
                        <a:latin typeface="Tahoma" pitchFamily="34" charset="0"/>
                        <a:cs typeface="Arial" pitchFamily="34" charset="0"/>
                      </a:endParaRPr>
                    </a:p>
                    <a:p>
                      <a:pPr marL="85725" indent="-85725" eaLnBrk="0" hangingPunct="0">
                        <a:lnSpc>
                          <a:spcPts val="1100"/>
                        </a:lnSpc>
                        <a:spcBef>
                          <a:spcPts val="0"/>
                        </a:spcBef>
                        <a:buFont typeface="Wingdings" panose="05000000000000000000" pitchFamily="2" charset="2"/>
                        <a:buChar char="§"/>
                        <a:tabLst>
                          <a:tab pos="1435100" algn="l"/>
                        </a:tabLst>
                        <a:defRPr/>
                      </a:pPr>
                      <a:r>
                        <a:rPr lang="en-CA" sz="850" b="0" noProof="0" dirty="0">
                          <a:latin typeface="Tahoma" pitchFamily="34" charset="0"/>
                          <a:cs typeface="Arial" pitchFamily="34" charset="0"/>
                        </a:rPr>
                        <a:t>1-49% employees 55 yrs+</a:t>
                      </a:r>
                    </a:p>
                    <a:p>
                      <a:pPr marL="85725" indent="-85725" eaLnBrk="0" hangingPunct="0">
                        <a:lnSpc>
                          <a:spcPts val="1100"/>
                        </a:lnSpc>
                        <a:spcBef>
                          <a:spcPts val="0"/>
                        </a:spcBef>
                        <a:buFont typeface="Wingdings" panose="05000000000000000000" pitchFamily="2" charset="2"/>
                        <a:buChar char="§"/>
                        <a:tabLst>
                          <a:tab pos="1435100" algn="l"/>
                        </a:tabLst>
                        <a:defRPr/>
                      </a:pPr>
                      <a:r>
                        <a:rPr lang="en-CA" sz="850" b="0" noProof="0" dirty="0">
                          <a:latin typeface="Tahoma" pitchFamily="34" charset="0"/>
                          <a:cs typeface="Arial" pitchFamily="34" charset="0"/>
                        </a:rPr>
                        <a:t>1-49% empl. little/ho qual.</a:t>
                      </a:r>
                    </a:p>
                    <a:p>
                      <a:pPr marL="85725" marR="0" indent="-85725" algn="l" defTabSz="914400" rtl="0" eaLnBrk="0" fontAlgn="auto" latinLnBrk="0" hangingPunct="0">
                        <a:lnSpc>
                          <a:spcPts val="1100"/>
                        </a:lnSpc>
                        <a:spcBef>
                          <a:spcPts val="0"/>
                        </a:spcBef>
                        <a:spcAft>
                          <a:spcPts val="0"/>
                        </a:spcAft>
                        <a:buClrTx/>
                        <a:buSzTx/>
                        <a:buFont typeface="Wingdings" panose="05000000000000000000" pitchFamily="2" charset="2"/>
                        <a:buChar char="§"/>
                        <a:tabLst>
                          <a:tab pos="1435100" algn="l"/>
                        </a:tabLst>
                        <a:defRPr/>
                      </a:pPr>
                      <a:r>
                        <a:rPr lang="en-CA" sz="850" b="0" noProof="0" dirty="0">
                          <a:latin typeface="Tahoma" pitchFamily="34" charset="0"/>
                          <a:cs typeface="Arial" pitchFamily="34" charset="0"/>
                        </a:rPr>
                        <a:t>3+ positions to fill</a:t>
                      </a:r>
                    </a:p>
                    <a:p>
                      <a:pPr marL="85725" marR="0" indent="-85725" algn="l" defTabSz="914400" rtl="0" eaLnBrk="0" fontAlgn="auto" latinLnBrk="0" hangingPunct="0">
                        <a:lnSpc>
                          <a:spcPts val="1100"/>
                        </a:lnSpc>
                        <a:spcBef>
                          <a:spcPts val="0"/>
                        </a:spcBef>
                        <a:spcAft>
                          <a:spcPts val="0"/>
                        </a:spcAft>
                        <a:buClrTx/>
                        <a:buSzTx/>
                        <a:buFont typeface="Wingdings" panose="05000000000000000000" pitchFamily="2" charset="2"/>
                        <a:buChar char="§"/>
                        <a:tabLst>
                          <a:tab pos="1435100" algn="l"/>
                        </a:tabLst>
                        <a:defRPr/>
                      </a:pPr>
                      <a:r>
                        <a:rPr lang="en-CA" sz="850" b="0" noProof="0" dirty="0">
                          <a:latin typeface="Tahoma" pitchFamily="34" charset="0"/>
                          <a:cs typeface="Arial" pitchFamily="34" charset="0"/>
                        </a:rPr>
                        <a:t>Union:</a:t>
                      </a:r>
                      <a:r>
                        <a:rPr lang="en-CA" sz="850" b="0" baseline="0" noProof="0" dirty="0">
                          <a:latin typeface="Tahoma" pitchFamily="34" charset="0"/>
                          <a:cs typeface="Arial" pitchFamily="34" charset="0"/>
                        </a:rPr>
                        <a:t> yes</a:t>
                      </a:r>
                      <a:endParaRPr lang="en-CA" sz="850" b="0" noProof="0" dirty="0">
                        <a:latin typeface="Tahoma" pitchFamily="34" charset="0"/>
                        <a:cs typeface="Arial" pitchFamily="34" charset="0"/>
                      </a:endParaRPr>
                    </a:p>
                    <a:p>
                      <a:pPr marL="85725" marR="0" indent="-85725" algn="l" defTabSz="914400" rtl="0" eaLnBrk="0" fontAlgn="auto" latinLnBrk="0" hangingPunct="0">
                        <a:lnSpc>
                          <a:spcPts val="1100"/>
                        </a:lnSpc>
                        <a:spcBef>
                          <a:spcPts val="0"/>
                        </a:spcBef>
                        <a:spcAft>
                          <a:spcPts val="0"/>
                        </a:spcAft>
                        <a:buClrTx/>
                        <a:buSzTx/>
                        <a:buFont typeface="Wingdings" panose="05000000000000000000" pitchFamily="2" charset="2"/>
                        <a:buChar char="§"/>
                        <a:tabLst>
                          <a:tab pos="1435100" algn="l"/>
                        </a:tabLst>
                        <a:defRPr/>
                      </a:pPr>
                      <a:r>
                        <a:rPr lang="en-CA" sz="850" b="0" noProof="0" dirty="0">
                          <a:latin typeface="Tahoma" pitchFamily="34" charset="0"/>
                          <a:cs typeface="Arial" pitchFamily="34" charset="0"/>
                        </a:rPr>
                        <a:t>Primary/transp. sector</a:t>
                      </a: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en-CA" sz="85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20.2 +</a:t>
                      </a:r>
                    </a:p>
                    <a:p>
                      <a:pPr algn="ctr">
                        <a:lnSpc>
                          <a:spcPts val="1100"/>
                        </a:lnSpc>
                        <a:spcBef>
                          <a:spcPts val="0"/>
                        </a:spcBef>
                        <a:spcAft>
                          <a:spcPts val="0"/>
                        </a:spcAft>
                      </a:pPr>
                      <a:r>
                        <a:rPr lang="en-CA" sz="85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13.0 +</a:t>
                      </a:r>
                    </a:p>
                    <a:p>
                      <a:pPr algn="ctr">
                        <a:lnSpc>
                          <a:spcPts val="1100"/>
                        </a:lnSpc>
                        <a:spcBef>
                          <a:spcPts val="0"/>
                        </a:spcBef>
                        <a:spcAft>
                          <a:spcPts val="0"/>
                        </a:spcAft>
                      </a:pPr>
                      <a:r>
                        <a:rPr lang="en-CA" sz="85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15.8 +</a:t>
                      </a:r>
                    </a:p>
                    <a:p>
                      <a:pPr algn="ctr">
                        <a:lnSpc>
                          <a:spcPts val="1100"/>
                        </a:lnSpc>
                        <a:spcBef>
                          <a:spcPts val="0"/>
                        </a:spcBef>
                        <a:spcAft>
                          <a:spcPts val="0"/>
                        </a:spcAft>
                      </a:pPr>
                      <a:r>
                        <a:rPr lang="en-CA" sz="85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14.4 +</a:t>
                      </a:r>
                    </a:p>
                    <a:p>
                      <a:pPr algn="ctr">
                        <a:lnSpc>
                          <a:spcPts val="1100"/>
                        </a:lnSpc>
                        <a:spcBef>
                          <a:spcPts val="0"/>
                        </a:spcBef>
                        <a:spcAft>
                          <a:spcPts val="0"/>
                        </a:spcAft>
                      </a:pPr>
                      <a:r>
                        <a:rPr lang="en-CA" sz="85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20.6 +</a:t>
                      </a:r>
                    </a:p>
                    <a:p>
                      <a:pPr algn="ctr">
                        <a:lnSpc>
                          <a:spcPts val="1100"/>
                        </a:lnSpc>
                        <a:spcBef>
                          <a:spcPts val="0"/>
                        </a:spcBef>
                        <a:spcAft>
                          <a:spcPts val="0"/>
                        </a:spcAft>
                      </a:pPr>
                      <a:r>
                        <a:rPr lang="en-CA" sz="85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2.3  -</a:t>
                      </a: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6,2</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11663">
                <a:tc>
                  <a:txBody>
                    <a:bodyPr/>
                    <a:lstStyle/>
                    <a:p>
                      <a:pPr>
                        <a:lnSpc>
                          <a:spcPts val="1200"/>
                        </a:lnSpc>
                        <a:spcBef>
                          <a:spcPts val="200"/>
                        </a:spcBef>
                        <a:spcAft>
                          <a:spcPts val="200"/>
                        </a:spcAft>
                      </a:pPr>
                      <a:r>
                        <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Part time</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CA" sz="85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3.9</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0" lvl="0" indent="0" algn="l">
                        <a:lnSpc>
                          <a:spcPts val="1100"/>
                        </a:lnSpc>
                        <a:spcBef>
                          <a:spcPts val="0"/>
                        </a:spcBef>
                        <a:spcAft>
                          <a:spcPts val="0"/>
                        </a:spcAft>
                        <a:buFont typeface="Wingdings"/>
                        <a:buNone/>
                      </a:pPr>
                      <a:endParaRPr lang="en-CA" sz="850" noProof="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endParaRPr lang="en-CA" sz="850" noProof="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2.1</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0430">
                <a:tc>
                  <a:txBody>
                    <a:bodyPr/>
                    <a:lstStyle/>
                    <a:p>
                      <a:pPr algn="just">
                        <a:lnSpc>
                          <a:spcPts val="1200"/>
                        </a:lnSpc>
                        <a:spcBef>
                          <a:spcPts val="200"/>
                        </a:spcBef>
                        <a:spcAft>
                          <a:spcPts val="200"/>
                        </a:spcAft>
                      </a:pPr>
                      <a:r>
                        <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Seasonal</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CA" sz="85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3.6</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r>
                        <a:rPr lang="en-CA" altLang="fr-FR" sz="850" b="0" noProof="0" dirty="0">
                          <a:latin typeface="Tahoma" pitchFamily="34" charset="0"/>
                          <a:cs typeface="Arial" pitchFamily="34" charset="0"/>
                        </a:rPr>
                        <a:t>Large companies</a:t>
                      </a:r>
                    </a:p>
                    <a:p>
                      <a:pPr marL="85725" lvl="0" indent="-85725" algn="l">
                        <a:lnSpc>
                          <a:spcPts val="1100"/>
                        </a:lnSpc>
                        <a:spcBef>
                          <a:spcPts val="0"/>
                        </a:spcBef>
                        <a:spcAft>
                          <a:spcPts val="0"/>
                        </a:spcAft>
                        <a:buFont typeface="Wingdings"/>
                        <a:buChar char=""/>
                      </a:pPr>
                      <a:r>
                        <a:rPr lang="en-CA" sz="850" b="0" noProof="0" dirty="0">
                          <a:latin typeface="Tahoma" pitchFamily="34" charset="0"/>
                          <a:cs typeface="Arial" pitchFamily="34" charset="0"/>
                        </a:rPr>
                        <a:t>3+</a:t>
                      </a:r>
                      <a:r>
                        <a:rPr lang="en-CA" sz="850" b="0" baseline="0" noProof="0" dirty="0">
                          <a:latin typeface="Tahoma" pitchFamily="34" charset="0"/>
                          <a:cs typeface="Arial" pitchFamily="34" charset="0"/>
                        </a:rPr>
                        <a:t> positions to fill</a:t>
                      </a:r>
                      <a:endParaRPr lang="en-CA" sz="850" b="0" noProof="0" dirty="0">
                        <a:latin typeface="Tahoma" pitchFamily="34" charset="0"/>
                        <a:cs typeface="Arial" pitchFamily="34" charset="0"/>
                      </a:endParaRPr>
                    </a:p>
                    <a:p>
                      <a:pPr marL="85725" lvl="0" indent="-85725" algn="l">
                        <a:lnSpc>
                          <a:spcPts val="1100"/>
                        </a:lnSpc>
                        <a:spcBef>
                          <a:spcPts val="0"/>
                        </a:spcBef>
                        <a:spcAft>
                          <a:spcPts val="0"/>
                        </a:spcAft>
                        <a:buFont typeface="Wingdings"/>
                        <a:buChar char=""/>
                      </a:pPr>
                      <a:r>
                        <a:rPr lang="en-CA" sz="850" b="0" noProof="0" dirty="0">
                          <a:latin typeface="Tahoma" pitchFamily="34" charset="0"/>
                          <a:cs typeface="Arial" pitchFamily="34" charset="0"/>
                        </a:rPr>
                        <a:t>50%+ employees 55 yrs +</a:t>
                      </a:r>
                    </a:p>
                    <a:p>
                      <a:pPr marL="85725" lvl="0" indent="-85725" algn="l">
                        <a:lnSpc>
                          <a:spcPts val="1100"/>
                        </a:lnSpc>
                        <a:spcBef>
                          <a:spcPts val="0"/>
                        </a:spcBef>
                        <a:spcAft>
                          <a:spcPts val="0"/>
                        </a:spcAft>
                        <a:buFont typeface="Wingdings"/>
                        <a:buChar char=""/>
                      </a:pPr>
                      <a:r>
                        <a:rPr lang="en-CA" sz="850" b="0" noProof="0" dirty="0">
                          <a:latin typeface="Tahoma" pitchFamily="34" charset="0"/>
                          <a:cs typeface="Arial" pitchFamily="34" charset="0"/>
                        </a:rPr>
                        <a:t>0% empl. little/no</a:t>
                      </a:r>
                      <a:r>
                        <a:rPr lang="en-CA" sz="850" b="0" baseline="0" noProof="0" dirty="0">
                          <a:latin typeface="Tahoma" pitchFamily="34" charset="0"/>
                          <a:cs typeface="Arial" pitchFamily="34" charset="0"/>
                        </a:rPr>
                        <a:t> qual.</a:t>
                      </a:r>
                      <a:endParaRPr lang="en-CA" sz="850" noProof="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en-CA" sz="85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12.4 +</a:t>
                      </a:r>
                    </a:p>
                    <a:p>
                      <a:pPr algn="ctr">
                        <a:lnSpc>
                          <a:spcPts val="1100"/>
                        </a:lnSpc>
                        <a:spcBef>
                          <a:spcPts val="0"/>
                        </a:spcBef>
                        <a:spcAft>
                          <a:spcPts val="0"/>
                        </a:spcAft>
                      </a:pPr>
                      <a:r>
                        <a:rPr lang="en-CA" sz="85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9.3</a:t>
                      </a:r>
                      <a:r>
                        <a:rPr lang="en-CA" sz="850" baseline="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endParaRPr lang="en-CA" sz="85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lnSpc>
                          <a:spcPts val="1100"/>
                        </a:lnSpc>
                        <a:spcBef>
                          <a:spcPts val="0"/>
                        </a:spcBef>
                        <a:spcAft>
                          <a:spcPts val="0"/>
                        </a:spcAft>
                      </a:pPr>
                      <a:r>
                        <a:rPr lang="en-CA" sz="85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1.1  -</a:t>
                      </a:r>
                    </a:p>
                    <a:p>
                      <a:pPr algn="ctr">
                        <a:lnSpc>
                          <a:spcPts val="1100"/>
                        </a:lnSpc>
                        <a:spcBef>
                          <a:spcPts val="0"/>
                        </a:spcBef>
                        <a:spcAft>
                          <a:spcPts val="0"/>
                        </a:spcAft>
                      </a:pPr>
                      <a:r>
                        <a:rPr lang="en-CA" sz="85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0.9  -</a:t>
                      </a: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2.7</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0430">
                <a:tc>
                  <a:txBody>
                    <a:bodyPr/>
                    <a:lstStyle/>
                    <a:p>
                      <a:pPr>
                        <a:lnSpc>
                          <a:spcPts val="1200"/>
                        </a:lnSpc>
                        <a:spcBef>
                          <a:spcPts val="200"/>
                        </a:spcBef>
                        <a:spcAft>
                          <a:spcPts val="200"/>
                        </a:spcAft>
                      </a:pPr>
                      <a:r>
                        <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Total</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14.9</a:t>
                      </a:r>
                      <a:r>
                        <a:rPr lang="en-CA" sz="100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defTabSz="914400" rtl="0" eaLnBrk="1" latinLnBrk="0" hangingPunct="1">
                        <a:lnSpc>
                          <a:spcPts val="1100"/>
                        </a:lnSpc>
                        <a:spcBef>
                          <a:spcPts val="0"/>
                        </a:spcBef>
                        <a:spcAft>
                          <a:spcPts val="0"/>
                        </a:spcAft>
                        <a:buFont typeface="Wingdings"/>
                        <a:buChar char=""/>
                      </a:pPr>
                      <a:r>
                        <a:rPr lang="en-CA" sz="850" b="0" kern="1200" noProof="0" dirty="0">
                          <a:solidFill>
                            <a:schemeClr val="dk1"/>
                          </a:solidFill>
                          <a:latin typeface="Tahoma" pitchFamily="34" charset="0"/>
                          <a:ea typeface="+mn-ea"/>
                          <a:cs typeface="Arial" pitchFamily="34" charset="0"/>
                        </a:rPr>
                        <a:t>1-49% employees 55 yrs+</a:t>
                      </a:r>
                    </a:p>
                    <a:p>
                      <a:pPr marL="85725" marR="0" lvl="0" indent="-85725" algn="l" defTabSz="914400" rtl="0" eaLnBrk="1" fontAlgn="auto" latinLnBrk="0" hangingPunct="1">
                        <a:lnSpc>
                          <a:spcPts val="1100"/>
                        </a:lnSpc>
                        <a:spcBef>
                          <a:spcPts val="0"/>
                        </a:spcBef>
                        <a:spcAft>
                          <a:spcPts val="0"/>
                        </a:spcAft>
                        <a:buClrTx/>
                        <a:buSzTx/>
                        <a:buFont typeface="Wingdings"/>
                        <a:buChar char=""/>
                        <a:tabLst/>
                        <a:defRPr/>
                      </a:pPr>
                      <a:r>
                        <a:rPr lang="en-CA" sz="850" b="0" kern="1200" noProof="0" dirty="0">
                          <a:solidFill>
                            <a:schemeClr val="dk1"/>
                          </a:solidFill>
                          <a:latin typeface="Tahoma" pitchFamily="34" charset="0"/>
                          <a:ea typeface="+mn-ea"/>
                          <a:cs typeface="Arial" pitchFamily="34" charset="0"/>
                        </a:rPr>
                        <a:t>3+ positions to fill</a:t>
                      </a:r>
                    </a:p>
                    <a:p>
                      <a:pPr marL="85725" lvl="0" indent="-85725" algn="l" defTabSz="914400" rtl="0" eaLnBrk="1" latinLnBrk="0" hangingPunct="1">
                        <a:lnSpc>
                          <a:spcPts val="1100"/>
                        </a:lnSpc>
                        <a:spcBef>
                          <a:spcPts val="0"/>
                        </a:spcBef>
                        <a:spcAft>
                          <a:spcPts val="0"/>
                        </a:spcAft>
                        <a:buFont typeface="Wingdings"/>
                        <a:buChar char=""/>
                      </a:pPr>
                      <a:r>
                        <a:rPr lang="en-CA" sz="850" b="0" kern="1200" noProof="0" dirty="0">
                          <a:solidFill>
                            <a:schemeClr val="dk1"/>
                          </a:solidFill>
                          <a:latin typeface="Tahoma" pitchFamily="34" charset="0"/>
                          <a:ea typeface="+mn-ea"/>
                          <a:cs typeface="Arial" pitchFamily="34" charset="0"/>
                        </a:rPr>
                        <a:t>Primary/transp. sector</a:t>
                      </a:r>
                    </a:p>
                    <a:p>
                      <a:pPr marL="85725" lvl="0" indent="-85725" algn="l" defTabSz="914400" rtl="0" eaLnBrk="1" latinLnBrk="0" hangingPunct="1">
                        <a:lnSpc>
                          <a:spcPts val="1100"/>
                        </a:lnSpc>
                        <a:spcBef>
                          <a:spcPts val="0"/>
                        </a:spcBef>
                        <a:spcAft>
                          <a:spcPts val="0"/>
                        </a:spcAft>
                        <a:buFont typeface="Wingdings"/>
                        <a:buChar char=""/>
                      </a:pPr>
                      <a:r>
                        <a:rPr lang="en-CA" sz="850" b="0" kern="1200" noProof="0" dirty="0">
                          <a:solidFill>
                            <a:schemeClr val="dk1"/>
                          </a:solidFill>
                          <a:latin typeface="Tahoma" pitchFamily="34" charset="0"/>
                          <a:ea typeface="+mn-ea"/>
                          <a:cs typeface="Arial" pitchFamily="34" charset="0"/>
                        </a:rPr>
                        <a:t>0% empl.</a:t>
                      </a:r>
                      <a:r>
                        <a:rPr lang="en-CA" sz="850" b="0" kern="1200" baseline="0" noProof="0" dirty="0">
                          <a:solidFill>
                            <a:schemeClr val="dk1"/>
                          </a:solidFill>
                          <a:latin typeface="Tahoma" pitchFamily="34" charset="0"/>
                          <a:ea typeface="+mn-ea"/>
                          <a:cs typeface="Arial" pitchFamily="34" charset="0"/>
                        </a:rPr>
                        <a:t> little/no qual</a:t>
                      </a:r>
                      <a:r>
                        <a:rPr lang="en-CA" sz="850" b="0" kern="1200" noProof="0" dirty="0">
                          <a:solidFill>
                            <a:schemeClr val="dk1"/>
                          </a:solidFill>
                          <a:latin typeface="Tahoma" pitchFamily="34" charset="0"/>
                          <a:ea typeface="+mn-ea"/>
                          <a:cs typeface="Arial" pitchFamily="34" charset="0"/>
                        </a:rPr>
                        <a:t>.</a:t>
                      </a: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0" lvl="0" indent="0" algn="ctr" defTabSz="914400" rtl="0" eaLnBrk="1" latinLnBrk="0" hangingPunct="1">
                        <a:lnSpc>
                          <a:spcPts val="1100"/>
                        </a:lnSpc>
                        <a:spcBef>
                          <a:spcPts val="0"/>
                        </a:spcBef>
                        <a:spcAft>
                          <a:spcPts val="0"/>
                        </a:spcAft>
                        <a:buFont typeface="Wingdings"/>
                        <a:buNone/>
                      </a:pPr>
                      <a:r>
                        <a:rPr lang="en-CA" sz="850" b="0" kern="1200" noProof="0" dirty="0">
                          <a:solidFill>
                            <a:schemeClr val="dk1"/>
                          </a:solidFill>
                          <a:latin typeface="Tahoma" pitchFamily="34" charset="0"/>
                          <a:ea typeface="+mn-ea"/>
                          <a:cs typeface="Arial" pitchFamily="34" charset="0"/>
                        </a:rPr>
                        <a:t>25.5 +</a:t>
                      </a:r>
                    </a:p>
                    <a:p>
                      <a:pPr marL="0" lvl="0" indent="0" algn="ctr" defTabSz="914400" rtl="0" eaLnBrk="1" latinLnBrk="0" hangingPunct="1">
                        <a:lnSpc>
                          <a:spcPts val="1100"/>
                        </a:lnSpc>
                        <a:spcBef>
                          <a:spcPts val="0"/>
                        </a:spcBef>
                        <a:spcAft>
                          <a:spcPts val="0"/>
                        </a:spcAft>
                        <a:buFont typeface="Wingdings"/>
                        <a:buNone/>
                      </a:pPr>
                      <a:r>
                        <a:rPr lang="en-CA" sz="850" b="0" kern="1200" noProof="0" dirty="0">
                          <a:solidFill>
                            <a:schemeClr val="dk1"/>
                          </a:solidFill>
                          <a:latin typeface="Tahoma" pitchFamily="34" charset="0"/>
                          <a:ea typeface="+mn-ea"/>
                          <a:cs typeface="Arial" pitchFamily="34" charset="0"/>
                        </a:rPr>
                        <a:t>35.6 +</a:t>
                      </a:r>
                    </a:p>
                    <a:p>
                      <a:pPr marL="0" lvl="0" indent="0" algn="ctr" defTabSz="914400" rtl="0" eaLnBrk="1" latinLnBrk="0" hangingPunct="1">
                        <a:lnSpc>
                          <a:spcPts val="1100"/>
                        </a:lnSpc>
                        <a:spcBef>
                          <a:spcPts val="0"/>
                        </a:spcBef>
                        <a:spcAft>
                          <a:spcPts val="0"/>
                        </a:spcAft>
                        <a:buFont typeface="Wingdings"/>
                        <a:buNone/>
                      </a:pPr>
                      <a:r>
                        <a:rPr lang="en-CA" sz="850" b="0" kern="1200" noProof="0" dirty="0">
                          <a:solidFill>
                            <a:schemeClr val="dk1"/>
                          </a:solidFill>
                          <a:latin typeface="Tahoma" pitchFamily="34" charset="0"/>
                          <a:ea typeface="+mn-ea"/>
                          <a:cs typeface="Arial" pitchFamily="34" charset="0"/>
                        </a:rPr>
                        <a:t>6.2  -</a:t>
                      </a:r>
                    </a:p>
                    <a:p>
                      <a:pPr marL="0" lvl="0" indent="0" algn="ctr" defTabSz="914400" rtl="0" eaLnBrk="1" latinLnBrk="0" hangingPunct="1">
                        <a:lnSpc>
                          <a:spcPts val="1100"/>
                        </a:lnSpc>
                        <a:spcBef>
                          <a:spcPts val="0"/>
                        </a:spcBef>
                        <a:spcAft>
                          <a:spcPts val="0"/>
                        </a:spcAft>
                        <a:buFont typeface="Wingdings"/>
                        <a:buNone/>
                      </a:pPr>
                      <a:r>
                        <a:rPr lang="en-CA" sz="850" b="0" kern="1200" noProof="0" dirty="0">
                          <a:solidFill>
                            <a:schemeClr val="dk1"/>
                          </a:solidFill>
                          <a:latin typeface="Tahoma" pitchFamily="34" charset="0"/>
                          <a:ea typeface="+mn-ea"/>
                          <a:cs typeface="Arial" pitchFamily="34" charset="0"/>
                        </a:rPr>
                        <a:t>4.4  -</a:t>
                      </a: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11.1</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3" name="Rectangle 1"/>
          <p:cNvSpPr>
            <a:spLocks noChangeArrowheads="1"/>
          </p:cNvSpPr>
          <p:nvPr/>
        </p:nvSpPr>
        <p:spPr bwMode="auto">
          <a:xfrm>
            <a:off x="489094" y="1161587"/>
            <a:ext cx="344495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 3 – Number of e</a:t>
            </a:r>
            <a:r>
              <a:rPr kumimoji="0" lang="en-ZA" altLang="fr-FR" sz="900" b="1" i="0" u="none" strike="noStrike" cap="none" normalizeH="0" baseline="0" dirty="0">
                <a:ln>
                  <a:noFill/>
                </a:ln>
                <a:effectLst/>
                <a:latin typeface="Tahoma" pitchFamily="34" charset="0"/>
                <a:ea typeface="Times New Roman" pitchFamily="18" charset="0"/>
                <a:cs typeface="Tahoma" pitchFamily="34" charset="0"/>
              </a:rPr>
              <a:t>mployees </a:t>
            </a:r>
            <a:r>
              <a:rPr kumimoji="0" lang="fr-CA" altLang="fr-FR" sz="800" b="0" i="0" u="none" strike="noStrike" cap="none" normalizeH="0" baseline="0" dirty="0">
                <a:ln>
                  <a:noFill/>
                </a:ln>
                <a:effectLst/>
                <a:latin typeface="Tahoma" pitchFamily="34" charset="0"/>
                <a:ea typeface="Times New Roman" pitchFamily="18" charset="0"/>
                <a:cs typeface="Tahoma" pitchFamily="34" charset="0"/>
              </a:rPr>
              <a:t>(n=198)</a:t>
            </a:r>
            <a:endParaRPr kumimoji="0" lang="fr-CA" altLang="fr-FR" sz="800" b="0" i="0" u="none" strike="noStrike" cap="none" normalizeH="0" baseline="0" dirty="0">
              <a:ln>
                <a:noFill/>
              </a:ln>
              <a:effectLst/>
            </a:endParaRPr>
          </a:p>
        </p:txBody>
      </p:sp>
      <p:graphicFrame>
        <p:nvGraphicFramePr>
          <p:cNvPr id="4" name="Tableau 3"/>
          <p:cNvGraphicFramePr>
            <a:graphicFrameLocks noGrp="1"/>
          </p:cNvGraphicFramePr>
          <p:nvPr>
            <p:extLst>
              <p:ext uri="{D42A27DB-BD31-4B8C-83A1-F6EECF244321}">
                <p14:modId xmlns:p14="http://schemas.microsoft.com/office/powerpoint/2010/main" val="1525979514"/>
              </p:ext>
            </p:extLst>
          </p:nvPr>
        </p:nvGraphicFramePr>
        <p:xfrm>
          <a:off x="4899974" y="4425353"/>
          <a:ext cx="3848985" cy="1650066"/>
        </p:xfrm>
        <a:graphic>
          <a:graphicData uri="http://schemas.openxmlformats.org/drawingml/2006/table">
            <a:tbl>
              <a:tblPr firstRow="1" firstCol="1" lastRow="1" lastCol="1" bandRow="1" bandCol="1">
                <a:tableStyleId>{5C22544A-7EE6-4342-B048-85BDC9FD1C3A}</a:tableStyleId>
              </a:tblPr>
              <a:tblGrid>
                <a:gridCol w="893134">
                  <a:extLst>
                    <a:ext uri="{9D8B030D-6E8A-4147-A177-3AD203B41FA5}">
                      <a16:colId xmlns:a16="http://schemas.microsoft.com/office/drawing/2014/main" val="20000"/>
                    </a:ext>
                  </a:extLst>
                </a:gridCol>
                <a:gridCol w="795742">
                  <a:extLst>
                    <a:ext uri="{9D8B030D-6E8A-4147-A177-3AD203B41FA5}">
                      <a16:colId xmlns:a16="http://schemas.microsoft.com/office/drawing/2014/main" val="20001"/>
                    </a:ext>
                  </a:extLst>
                </a:gridCol>
                <a:gridCol w="724713">
                  <a:extLst>
                    <a:ext uri="{9D8B030D-6E8A-4147-A177-3AD203B41FA5}">
                      <a16:colId xmlns:a16="http://schemas.microsoft.com/office/drawing/2014/main" val="20002"/>
                    </a:ext>
                  </a:extLst>
                </a:gridCol>
                <a:gridCol w="733647">
                  <a:extLst>
                    <a:ext uri="{9D8B030D-6E8A-4147-A177-3AD203B41FA5}">
                      <a16:colId xmlns:a16="http://schemas.microsoft.com/office/drawing/2014/main" val="20003"/>
                    </a:ext>
                  </a:extLst>
                </a:gridCol>
                <a:gridCol w="701749">
                  <a:extLst>
                    <a:ext uri="{9D8B030D-6E8A-4147-A177-3AD203B41FA5}">
                      <a16:colId xmlns:a16="http://schemas.microsoft.com/office/drawing/2014/main" val="20004"/>
                    </a:ext>
                  </a:extLst>
                </a:gridCol>
              </a:tblGrid>
              <a:tr h="410236">
                <a:tc>
                  <a:txBody>
                    <a:bodyPr/>
                    <a:lstStyle/>
                    <a:p>
                      <a:pPr algn="r">
                        <a:lnSpc>
                          <a:spcPts val="900"/>
                        </a:lnSpc>
                        <a:spcBef>
                          <a:spcPts val="200"/>
                        </a:spcBef>
                        <a:spcAft>
                          <a:spcPts val="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Job status</a:t>
                      </a:r>
                    </a:p>
                    <a:p>
                      <a:pPr>
                        <a:lnSpc>
                          <a:spcPts val="900"/>
                        </a:lnSpc>
                        <a:spcBef>
                          <a:spcPts val="0"/>
                        </a:spcBef>
                        <a:spcAft>
                          <a:spcPts val="0"/>
                        </a:spcAft>
                      </a:pPr>
                      <a:endPar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nSpc>
                          <a:spcPts val="900"/>
                        </a:lnSpc>
                        <a:spcBef>
                          <a:spcPts val="0"/>
                        </a:spcBef>
                        <a:spcAft>
                          <a:spcPts val="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No. of employees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rgbClr val="FDCBA1"/>
                    </a:solidFill>
                  </a:tcPr>
                </a:tc>
                <a:tc>
                  <a:txBody>
                    <a:bodyPr/>
                    <a:lstStyle/>
                    <a:p>
                      <a:pPr algn="ctr">
                        <a:lnSpc>
                          <a:spcPts val="1100"/>
                        </a:lnSpc>
                        <a:spcBef>
                          <a:spcPts val="200"/>
                        </a:spcBef>
                        <a:spcAft>
                          <a:spcPts val="20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Full time</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algn="ctr">
                        <a:lnSpc>
                          <a:spcPts val="1100"/>
                        </a:lnSpc>
                        <a:spcBef>
                          <a:spcPts val="200"/>
                        </a:spcBef>
                        <a:spcAft>
                          <a:spcPts val="20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Part tiime</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algn="ctr">
                        <a:lnSpc>
                          <a:spcPts val="1100"/>
                        </a:lnSpc>
                        <a:spcBef>
                          <a:spcPts val="200"/>
                        </a:spcBef>
                        <a:spcAft>
                          <a:spcPts val="20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Seasonal</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algn="ctr">
                        <a:lnSpc>
                          <a:spcPts val="1100"/>
                        </a:lnSpc>
                        <a:spcBef>
                          <a:spcPts val="200"/>
                        </a:spcBef>
                        <a:spcAft>
                          <a:spcPts val="20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Total jobs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extLst>
                  <a:ext uri="{0D108BD9-81ED-4DB2-BD59-A6C34878D82A}">
                    <a16:rowId xmlns:a16="http://schemas.microsoft.com/office/drawing/2014/main" val="10000"/>
                  </a:ext>
                </a:extLst>
              </a:tr>
              <a:tr h="202019">
                <a:tc>
                  <a:txBody>
                    <a:bodyPr/>
                    <a:lstStyle/>
                    <a:p>
                      <a:pPr algn="just">
                        <a:lnSpc>
                          <a:spcPts val="1200"/>
                        </a:lnSpc>
                        <a:spcBef>
                          <a:spcPts val="200"/>
                        </a:spcBef>
                        <a:spcAft>
                          <a:spcPts val="20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0</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10%</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50%</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55%</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0%</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02019">
                <a:tc>
                  <a:txBody>
                    <a:bodyPr/>
                    <a:lstStyle/>
                    <a:p>
                      <a:pPr marL="0" algn="l" defTabSz="914400" rtl="0" eaLnBrk="1" latinLnBrk="0" hangingPunct="1">
                        <a:lnSpc>
                          <a:spcPts val="1200"/>
                        </a:lnSpc>
                        <a:spcBef>
                          <a:spcPts val="200"/>
                        </a:spcBef>
                        <a:spcAft>
                          <a:spcPts val="200"/>
                        </a:spcAft>
                      </a:pPr>
                      <a:r>
                        <a:rPr lang="en-US" sz="850" b="0"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1 to 4</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49%</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37%</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31%</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37%</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12651">
                <a:tc>
                  <a:txBody>
                    <a:bodyPr/>
                    <a:lstStyle/>
                    <a:p>
                      <a:pPr>
                        <a:lnSpc>
                          <a:spcPts val="1200"/>
                        </a:lnSpc>
                        <a:spcBef>
                          <a:spcPts val="200"/>
                        </a:spcBef>
                        <a:spcAft>
                          <a:spcPts val="20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5 to 14</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29%</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10%</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8%</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39%</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23284">
                <a:tc>
                  <a:txBody>
                    <a:bodyPr/>
                    <a:lstStyle/>
                    <a:p>
                      <a:pPr algn="just">
                        <a:lnSpc>
                          <a:spcPts val="1200"/>
                        </a:lnSpc>
                        <a:spcBef>
                          <a:spcPts val="200"/>
                        </a:spcBef>
                        <a:spcAft>
                          <a:spcPts val="20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15 and</a:t>
                      </a:r>
                      <a:r>
                        <a:rPr lang="en-US" sz="850" b="0" baseline="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over</a:t>
                      </a:r>
                      <a:endPar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12%</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3%</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6%</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24%</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70139">
                <a:tc gridSpan="5">
                  <a:txBody>
                    <a:bodyPr/>
                    <a:lstStyle/>
                    <a:p>
                      <a:pPr algn="l">
                        <a:lnSpc>
                          <a:spcPts val="1100"/>
                        </a:lnSpc>
                        <a:spcBef>
                          <a:spcPts val="200"/>
                        </a:spcBef>
                        <a:spcAft>
                          <a:spcPts val="20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Total</a:t>
                      </a:r>
                      <a:r>
                        <a:rPr lang="en-US" sz="850" b="0" baseline="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number of employees</a:t>
                      </a:r>
                      <a:endPar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10005"/>
                  </a:ext>
                </a:extLst>
              </a:tr>
              <a:tr h="182754">
                <a:tc>
                  <a:txBody>
                    <a:bodyPr/>
                    <a:lstStyle/>
                    <a:p>
                      <a:pPr>
                        <a:lnSpc>
                          <a:spcPts val="1200"/>
                        </a:lnSpc>
                        <a:spcBef>
                          <a:spcPts val="200"/>
                        </a:spcBef>
                        <a:spcAft>
                          <a:spcPts val="20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1 465</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772</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713</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2</a:t>
                      </a:r>
                      <a:r>
                        <a:rPr lang="en-US" sz="850" b="0" baseline="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950</a:t>
                      </a:r>
                      <a:endPar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9" name="Rectangle 1"/>
          <p:cNvSpPr>
            <a:spLocks noChangeArrowheads="1"/>
          </p:cNvSpPr>
          <p:nvPr/>
        </p:nvSpPr>
        <p:spPr bwMode="auto">
          <a:xfrm>
            <a:off x="4868072" y="4126126"/>
            <a:ext cx="4085428"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 3a  – </a:t>
            </a:r>
            <a:r>
              <a:rPr lang="en-US" sz="900" dirty="0">
                <a:latin typeface="Tahoma" pitchFamily="34" charset="0"/>
                <a:ea typeface="Times New Roman" pitchFamily="18" charset="0"/>
                <a:cs typeface="Tahoma" pitchFamily="34" charset="0"/>
              </a:rPr>
              <a:t>Respondent breakdown according to job status </a:t>
            </a:r>
            <a:r>
              <a:rPr kumimoji="0" lang="en-US" altLang="fr-FR" sz="800" b="0" i="0" u="none" strike="noStrike" cap="none" normalizeH="0" baseline="0" dirty="0">
                <a:ln>
                  <a:noFill/>
                </a:ln>
                <a:effectLst/>
                <a:latin typeface="Tahoma" pitchFamily="34" charset="0"/>
                <a:ea typeface="Times New Roman" pitchFamily="18" charset="0"/>
                <a:cs typeface="Tahoma" pitchFamily="34" charset="0"/>
              </a:rPr>
              <a:t>(n=198)</a:t>
            </a:r>
            <a:endParaRPr kumimoji="0" lang="en-US" altLang="fr-FR" sz="800" b="0" i="0" u="none" strike="noStrike" cap="none" normalizeH="0" baseline="0" dirty="0">
              <a:ln>
                <a:noFill/>
              </a:ln>
              <a:effectLst/>
            </a:endParaRPr>
          </a:p>
        </p:txBody>
      </p:sp>
      <p:sp>
        <p:nvSpPr>
          <p:cNvPr id="11" name="ZoneTexte 10"/>
          <p:cNvSpPr txBox="1">
            <a:spLocks noChangeArrowheads="1"/>
          </p:cNvSpPr>
          <p:nvPr/>
        </p:nvSpPr>
        <p:spPr bwMode="auto">
          <a:xfrm>
            <a:off x="499585" y="858971"/>
            <a:ext cx="2179818" cy="273601"/>
          </a:xfrm>
          <a:prstGeom prst="rect">
            <a:avLst/>
          </a:prstGeom>
          <a:noFill/>
          <a:ln w="19050">
            <a:noFill/>
            <a:prstDash val="sysDot"/>
            <a:miter lim="800000"/>
            <a:headEnd/>
            <a:tailEnd/>
          </a:ln>
        </p:spPr>
        <p:txBody>
          <a:bodyPr wrap="square">
            <a:spAutoFit/>
          </a:bodyPr>
          <a:lstStyle/>
          <a:p>
            <a:pPr>
              <a:lnSpc>
                <a:spcPct val="120000"/>
              </a:lnSpc>
            </a:pPr>
            <a:r>
              <a:rPr lang="en-ZA" sz="1100" i="1" dirty="0">
                <a:latin typeface="Tahoma" panose="020B0604030504040204" pitchFamily="34" charset="0"/>
                <a:ea typeface="Tahoma" panose="020B0604030504040204" pitchFamily="34" charset="0"/>
                <a:cs typeface="Tahoma" panose="020B0604030504040204" pitchFamily="34" charset="0"/>
              </a:rPr>
              <a:t>Number of employees</a:t>
            </a:r>
            <a:endParaRPr lang="en-ZA" sz="1100" b="0" i="1" dirty="0">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5011296" y="1035857"/>
            <a:ext cx="3798980" cy="2734082"/>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The 198 respondents that have paid employees (table 3) have 14.9* employees on average: 7.4 full time (50%), 3.9 part time (26%) and 3.6 seasonal (24%)</a:t>
            </a:r>
          </a:p>
          <a:p>
            <a:pPr marL="171450" lvl="0" indent="-171450">
              <a:lnSpc>
                <a:spcPts val="1300"/>
              </a:lnSpc>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This average is inflated by a few extreme values, including a health care institution  that has 577 employees. If the two highest numbers are excluded, the average drops to 11.1 employees per company.</a:t>
            </a:r>
          </a:p>
          <a:p>
            <a:pPr marL="171450" lvl="0" indent="-171450">
              <a:lnSpc>
                <a:spcPts val="1300"/>
              </a:lnSpc>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Half the companies (50%) do not have any part-time employees, and 55% do not have any seasonal employees (table 3a).</a:t>
            </a:r>
          </a:p>
          <a:p>
            <a:pPr marL="171450" indent="-171450">
              <a:lnSpc>
                <a:spcPts val="1300"/>
              </a:lnSpc>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In total, the respondents have 2,950 employees, which includes 1,465 full-timers (table 3a)</a:t>
            </a:r>
          </a:p>
          <a:p>
            <a:pPr marL="171450" indent="-171450">
              <a:lnSpc>
                <a:spcPts val="1300"/>
              </a:lnSpc>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The primary and transport sectors have fewer full-time jobs than the average company.</a:t>
            </a:r>
          </a:p>
        </p:txBody>
      </p:sp>
      <p:sp>
        <p:nvSpPr>
          <p:cNvPr id="16" name="Rectangle 15"/>
          <p:cNvSpPr/>
          <p:nvPr/>
        </p:nvSpPr>
        <p:spPr>
          <a:xfrm>
            <a:off x="539455" y="4829496"/>
            <a:ext cx="3798980" cy="1259319"/>
          </a:xfrm>
          <a:prstGeom prst="rect">
            <a:avLst/>
          </a:prstGeom>
        </p:spPr>
        <p:txBody>
          <a:bodyPr wrap="square">
            <a:spAutoFit/>
          </a:bodyPr>
          <a:lstStyle/>
          <a:p>
            <a:pPr marL="92075" indent="-92075">
              <a:lnSpc>
                <a:spcPts val="1300"/>
              </a:lnSpc>
              <a:spcAft>
                <a:spcPts val="600"/>
              </a:spcAft>
            </a:pPr>
            <a:r>
              <a:rPr lang="fr-CA" sz="1100" b="0" dirty="0">
                <a:latin typeface="Tahoma" panose="020B0604030504040204" pitchFamily="34" charset="0"/>
                <a:ea typeface="Tahoma" panose="020B0604030504040204" pitchFamily="34" charset="0"/>
                <a:cs typeface="Tahoma" panose="020B0604030504040204" pitchFamily="34" charset="0"/>
              </a:rPr>
              <a:t>* </a:t>
            </a:r>
            <a:r>
              <a:rPr lang="en-US" sz="1100" b="0" dirty="0">
                <a:latin typeface="Tahoma" panose="020B0604030504040204" pitchFamily="34" charset="0"/>
                <a:ea typeface="Tahoma" panose="020B0604030504040204" pitchFamily="34" charset="0"/>
                <a:cs typeface="Tahoma" panose="020B0604030504040204" pitchFamily="34" charset="0"/>
              </a:rPr>
              <a:t>In 2015, a study entitled a </a:t>
            </a:r>
            <a:r>
              <a:rPr lang="en-US" sz="1100" b="0" i="1" dirty="0">
                <a:latin typeface="Tahoma" panose="020B0604030504040204" pitchFamily="34" charset="0"/>
                <a:ea typeface="Tahoma" panose="020B0604030504040204" pitchFamily="34" charset="0"/>
                <a:cs typeface="Tahoma" panose="020B0604030504040204" pitchFamily="34" charset="0"/>
              </a:rPr>
              <a:t>Gatineau Valley Company Characterization Study</a:t>
            </a:r>
            <a:r>
              <a:rPr lang="en-US" sz="1100" b="0" dirty="0">
                <a:latin typeface="Tahoma" panose="020B0604030504040204" pitchFamily="34" charset="0"/>
                <a:ea typeface="Tahoma" panose="020B0604030504040204" pitchFamily="34" charset="0"/>
                <a:cs typeface="Tahoma" panose="020B0604030504040204" pitchFamily="34" charset="0"/>
              </a:rPr>
              <a:t> by Zins Beauchesne and associates showed that companies had 7.2 workers on average. The difference between the data in that study and this one is due to the fact that the sampling (eligibility criteria) was totally different, as were the objectives.</a:t>
            </a:r>
          </a:p>
        </p:txBody>
      </p:sp>
      <p:sp>
        <p:nvSpPr>
          <p:cNvPr id="18" name="Rectangle 17"/>
          <p:cNvSpPr/>
          <p:nvPr/>
        </p:nvSpPr>
        <p:spPr>
          <a:xfrm>
            <a:off x="649056" y="4241543"/>
            <a:ext cx="2094157" cy="207749"/>
          </a:xfrm>
          <a:prstGeom prst="rect">
            <a:avLst/>
          </a:prstGeom>
        </p:spPr>
        <p:txBody>
          <a:bodyPr wrap="square">
            <a:spAutoFit/>
          </a:bodyPr>
          <a:lstStyle/>
          <a:p>
            <a:pPr>
              <a:spcAft>
                <a:spcPts val="600"/>
              </a:spcAft>
            </a:pPr>
            <a:r>
              <a:rPr lang="fr-FR" sz="750" b="0" dirty="0">
                <a:latin typeface="Tahoma" panose="020B0604030504040204" pitchFamily="34" charset="0"/>
                <a:ea typeface="Tahoma" panose="020B0604030504040204" pitchFamily="34" charset="0"/>
                <a:cs typeface="Tahoma" panose="020B0604030504040204" pitchFamily="34" charset="0"/>
              </a:rPr>
              <a:t>Calculations of averages include the zeros</a:t>
            </a:r>
            <a:r>
              <a:rPr lang="fr-FR" sz="750" b="0" i="1"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57548734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1"/>
          <p:cNvSpPr txBox="1">
            <a:spLocks/>
          </p:cNvSpPr>
          <p:nvPr/>
        </p:nvSpPr>
        <p:spPr bwMode="auto">
          <a:xfrm>
            <a:off x="7985051" y="6208418"/>
            <a:ext cx="442247"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14</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4127" y="12534"/>
            <a:ext cx="691304" cy="667950"/>
          </a:xfrm>
          <a:prstGeom prst="rect">
            <a:avLst/>
          </a:prstGeom>
        </p:spPr>
      </p:pic>
      <p:sp>
        <p:nvSpPr>
          <p:cNvPr id="10"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4. 	Job profiles</a:t>
            </a:r>
          </a:p>
        </p:txBody>
      </p:sp>
      <p:sp>
        <p:nvSpPr>
          <p:cNvPr id="3" name="Rectangle 1"/>
          <p:cNvSpPr>
            <a:spLocks noChangeArrowheads="1"/>
          </p:cNvSpPr>
          <p:nvPr/>
        </p:nvSpPr>
        <p:spPr bwMode="auto">
          <a:xfrm>
            <a:off x="489094" y="1169212"/>
            <a:ext cx="307281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 4 – Number of hours worked by part-time employees </a:t>
            </a:r>
            <a:r>
              <a:rPr kumimoji="0" lang="en-US"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(n=99)</a:t>
            </a:r>
            <a:endParaRPr kumimoji="0" lang="en-US" altLang="fr-FR" sz="800" b="0" i="0" u="none" strike="noStrike" cap="none" normalizeH="0" baseline="0" dirty="0">
              <a:ln>
                <a:noFill/>
              </a:ln>
              <a:solidFill>
                <a:schemeClr val="tx1"/>
              </a:solidFill>
              <a:effectLst/>
            </a:endParaRPr>
          </a:p>
        </p:txBody>
      </p:sp>
      <p:sp>
        <p:nvSpPr>
          <p:cNvPr id="11" name="ZoneTexte 10"/>
          <p:cNvSpPr txBox="1">
            <a:spLocks noChangeArrowheads="1"/>
          </p:cNvSpPr>
          <p:nvPr/>
        </p:nvSpPr>
        <p:spPr bwMode="auto">
          <a:xfrm>
            <a:off x="499585" y="837705"/>
            <a:ext cx="2668918" cy="273601"/>
          </a:xfrm>
          <a:prstGeom prst="rect">
            <a:avLst/>
          </a:prstGeom>
          <a:noFill/>
          <a:ln w="19050">
            <a:noFill/>
            <a:prstDash val="sysDot"/>
            <a:miter lim="800000"/>
            <a:headEnd/>
            <a:tailEnd/>
          </a:ln>
        </p:spPr>
        <p:txBody>
          <a:bodyPr wrap="square">
            <a:spAutoFit/>
          </a:bodyPr>
          <a:lstStyle/>
          <a:p>
            <a:pPr>
              <a:lnSpc>
                <a:spcPct val="120000"/>
              </a:lnSpc>
            </a:pPr>
            <a:r>
              <a:rPr lang="en-US" sz="1100" i="1" dirty="0">
                <a:latin typeface="Tahoma" panose="020B0604030504040204" pitchFamily="34" charset="0"/>
                <a:ea typeface="Tahoma" panose="020B0604030504040204" pitchFamily="34" charset="0"/>
                <a:cs typeface="Tahoma" panose="020B0604030504040204" pitchFamily="34" charset="0"/>
              </a:rPr>
              <a:t>Part-time employees</a:t>
            </a:r>
            <a:endParaRPr lang="en-US" sz="1100" b="0" i="1" dirty="0">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318976" y="3968096"/>
            <a:ext cx="2679406" cy="592470"/>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en-CA" sz="1000" b="0" dirty="0">
                <a:latin typeface="Tahoma" panose="020B0604030504040204" pitchFamily="34" charset="0"/>
                <a:ea typeface="Tahoma" panose="020B0604030504040204" pitchFamily="34" charset="0"/>
                <a:cs typeface="Tahoma" panose="020B0604030504040204" pitchFamily="34" charset="0"/>
              </a:rPr>
              <a:t>Part-time employees work 22.3 hours a week (Table 4), a figure that has remained stable for 3 years.</a:t>
            </a:r>
          </a:p>
        </p:txBody>
      </p:sp>
      <p:graphicFrame>
        <p:nvGraphicFramePr>
          <p:cNvPr id="14" name="Tableau 13"/>
          <p:cNvGraphicFramePr>
            <a:graphicFrameLocks noGrp="1"/>
          </p:cNvGraphicFramePr>
          <p:nvPr>
            <p:extLst>
              <p:ext uri="{D42A27DB-BD31-4B8C-83A1-F6EECF244321}">
                <p14:modId xmlns:p14="http://schemas.microsoft.com/office/powerpoint/2010/main" val="4030949963"/>
              </p:ext>
            </p:extLst>
          </p:nvPr>
        </p:nvGraphicFramePr>
        <p:xfrm>
          <a:off x="614859" y="2678361"/>
          <a:ext cx="2128342" cy="982415"/>
        </p:xfrm>
        <a:graphic>
          <a:graphicData uri="http://schemas.openxmlformats.org/drawingml/2006/table">
            <a:tbl>
              <a:tblPr/>
              <a:tblGrid>
                <a:gridCol w="1501020">
                  <a:extLst>
                    <a:ext uri="{9D8B030D-6E8A-4147-A177-3AD203B41FA5}">
                      <a16:colId xmlns:a16="http://schemas.microsoft.com/office/drawing/2014/main" val="20000"/>
                    </a:ext>
                  </a:extLst>
                </a:gridCol>
                <a:gridCol w="627322">
                  <a:extLst>
                    <a:ext uri="{9D8B030D-6E8A-4147-A177-3AD203B41FA5}">
                      <a16:colId xmlns:a16="http://schemas.microsoft.com/office/drawing/2014/main" val="20001"/>
                    </a:ext>
                  </a:extLst>
                </a:gridCol>
              </a:tblGrid>
              <a:tr h="319475">
                <a:tc>
                  <a:txBody>
                    <a:bodyPr/>
                    <a:lstStyle/>
                    <a:p>
                      <a:pPr marL="82550" marR="0" lvl="0" indent="0" algn="l" defTabSz="914400" rtl="0" eaLnBrk="0" fontAlgn="base" latinLnBrk="0" hangingPunct="0">
                        <a:lnSpc>
                          <a:spcPts val="1100"/>
                        </a:lnSpc>
                        <a:spcBef>
                          <a:spcPts val="200"/>
                        </a:spcBef>
                        <a:spcAft>
                          <a:spcPts val="200"/>
                        </a:spcAft>
                        <a:buClrTx/>
                        <a:buSzTx/>
                        <a:buFontTx/>
                        <a:buNone/>
                        <a:tabLst/>
                      </a:pPr>
                      <a:r>
                        <a:rPr kumimoji="0" lang="en-US"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In the past 3 years, this average has been:</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rgbClr val="FDCBA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rgbClr val="FDCBA1"/>
                    </a:solidFill>
                  </a:tcPr>
                </a:tc>
                <a:extLst>
                  <a:ext uri="{0D108BD9-81ED-4DB2-BD59-A6C34878D82A}">
                    <a16:rowId xmlns:a16="http://schemas.microsoft.com/office/drawing/2014/main" val="10000"/>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US"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Increasing</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19%</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US"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Stable</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73%</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US"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Decreasing</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8%</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5" name="Tableau 14"/>
          <p:cNvGraphicFramePr>
            <a:graphicFrameLocks noGrp="1"/>
          </p:cNvGraphicFramePr>
          <p:nvPr>
            <p:extLst>
              <p:ext uri="{D42A27DB-BD31-4B8C-83A1-F6EECF244321}">
                <p14:modId xmlns:p14="http://schemas.microsoft.com/office/powerpoint/2010/main" val="3499402730"/>
              </p:ext>
            </p:extLst>
          </p:nvPr>
        </p:nvGraphicFramePr>
        <p:xfrm>
          <a:off x="617546" y="1570443"/>
          <a:ext cx="2124798" cy="1104900"/>
        </p:xfrm>
        <a:graphic>
          <a:graphicData uri="http://schemas.openxmlformats.org/drawingml/2006/table">
            <a:tbl>
              <a:tblPr/>
              <a:tblGrid>
                <a:gridCol w="1497476">
                  <a:extLst>
                    <a:ext uri="{9D8B030D-6E8A-4147-A177-3AD203B41FA5}">
                      <a16:colId xmlns:a16="http://schemas.microsoft.com/office/drawing/2014/main" val="20000"/>
                    </a:ext>
                  </a:extLst>
                </a:gridCol>
                <a:gridCol w="627322">
                  <a:extLst>
                    <a:ext uri="{9D8B030D-6E8A-4147-A177-3AD203B41FA5}">
                      <a16:colId xmlns:a16="http://schemas.microsoft.com/office/drawing/2014/main" val="20001"/>
                    </a:ext>
                  </a:extLst>
                </a:gridCol>
              </a:tblGrid>
              <a:tr h="187619">
                <a:tc>
                  <a:txBody>
                    <a:bodyPr/>
                    <a:lstStyle/>
                    <a:p>
                      <a:pPr marL="82550" marR="0" lvl="0" indent="0" algn="l" defTabSz="914400" rtl="0" eaLnBrk="0" fontAlgn="base" latinLnBrk="0" hangingPunct="0">
                        <a:lnSpc>
                          <a:spcPts val="1100"/>
                        </a:lnSpc>
                        <a:spcBef>
                          <a:spcPts val="200"/>
                        </a:spcBef>
                        <a:spcAft>
                          <a:spcPts val="200"/>
                        </a:spcAft>
                        <a:buClrTx/>
                        <a:buSzTx/>
                        <a:buFontTx/>
                        <a:buNone/>
                        <a:tabLst/>
                      </a:pPr>
                      <a:r>
                        <a:rPr kumimoji="0" lang="en-CA"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Number of hours</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rgbClr val="FDCBA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85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rgbClr val="FDCBA1"/>
                    </a:solidFill>
                  </a:tcPr>
                </a:tc>
                <a:extLst>
                  <a:ext uri="{0D108BD9-81ED-4DB2-BD59-A6C34878D82A}">
                    <a16:rowId xmlns:a16="http://schemas.microsoft.com/office/drawing/2014/main" val="10000"/>
                  </a:ext>
                </a:extLst>
              </a:tr>
              <a:tr h="183917">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CA"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1 to 15</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85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32%</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3917">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CA"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16 to 25</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sz="85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33%</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83917">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CA"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More than 25</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85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39%</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83917">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CA" sz="850" b="1"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Average number of hours</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850" b="1"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22.3</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6" name="ZoneTexte 15"/>
          <p:cNvSpPr txBox="1">
            <a:spLocks noChangeArrowheads="1"/>
          </p:cNvSpPr>
          <p:nvPr/>
        </p:nvSpPr>
        <p:spPr bwMode="auto">
          <a:xfrm>
            <a:off x="3588372" y="846282"/>
            <a:ext cx="2722081" cy="273601"/>
          </a:xfrm>
          <a:prstGeom prst="rect">
            <a:avLst/>
          </a:prstGeom>
          <a:noFill/>
          <a:ln w="19050">
            <a:noFill/>
            <a:prstDash val="sysDot"/>
            <a:miter lim="800000"/>
            <a:headEnd/>
            <a:tailEnd/>
          </a:ln>
        </p:spPr>
        <p:txBody>
          <a:bodyPr wrap="square">
            <a:spAutoFit/>
          </a:bodyPr>
          <a:lstStyle/>
          <a:p>
            <a:pPr>
              <a:lnSpc>
                <a:spcPct val="120000"/>
              </a:lnSpc>
            </a:pPr>
            <a:r>
              <a:rPr lang="en-US" sz="1100" i="1" dirty="0">
                <a:latin typeface="Tahoma" panose="020B0604030504040204" pitchFamily="34" charset="0"/>
                <a:ea typeface="Tahoma" panose="020B0604030504040204" pitchFamily="34" charset="0"/>
                <a:cs typeface="Tahoma" panose="020B0604030504040204" pitchFamily="34" charset="0"/>
              </a:rPr>
              <a:t>Seasonal employees</a:t>
            </a:r>
            <a:endParaRPr lang="en-US" sz="1100" b="0" i="1" dirty="0">
              <a:latin typeface="Tahoma" panose="020B0604030504040204" pitchFamily="34" charset="0"/>
              <a:ea typeface="Tahoma" panose="020B0604030504040204" pitchFamily="34" charset="0"/>
              <a:cs typeface="Tahoma" panose="020B0604030504040204" pitchFamily="34" charset="0"/>
            </a:endParaRPr>
          </a:p>
        </p:txBody>
      </p:sp>
      <p:sp>
        <p:nvSpPr>
          <p:cNvPr id="17" name="Rectangle 16"/>
          <p:cNvSpPr/>
          <p:nvPr/>
        </p:nvSpPr>
        <p:spPr>
          <a:xfrm>
            <a:off x="3305176" y="5571697"/>
            <a:ext cx="3239172" cy="925894"/>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en-CA" sz="1000" b="0" dirty="0">
                <a:latin typeface="Tahoma" panose="020B0604030504040204" pitchFamily="34" charset="0"/>
                <a:ea typeface="Tahoma" panose="020B0604030504040204" pitchFamily="34" charset="0"/>
                <a:cs typeface="Tahoma" panose="020B0604030504040204" pitchFamily="34" charset="0"/>
              </a:rPr>
              <a:t>Seasonal employees work 21.2 weeks per year (Table 5), a figure that has remained stable for the past three years. Slightly more than one-quarter (27%) of seasonal workers have to be replaced each year (Table 7).</a:t>
            </a:r>
          </a:p>
        </p:txBody>
      </p:sp>
      <p:sp>
        <p:nvSpPr>
          <p:cNvPr id="21" name="Rectangle 1"/>
          <p:cNvSpPr>
            <a:spLocks noChangeArrowheads="1"/>
          </p:cNvSpPr>
          <p:nvPr/>
        </p:nvSpPr>
        <p:spPr bwMode="auto">
          <a:xfrm>
            <a:off x="3583136" y="1162117"/>
            <a:ext cx="26156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 </a:t>
            </a:r>
            <a:r>
              <a:rPr lang="en-US" altLang="fr-FR" sz="900" dirty="0">
                <a:latin typeface="Tahoma" pitchFamily="34" charset="0"/>
                <a:ea typeface="Times New Roman" pitchFamily="18" charset="0"/>
                <a:cs typeface="Tahoma" pitchFamily="34" charset="0"/>
              </a:rPr>
              <a:t>5</a:t>
            </a:r>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 Duration of seasonal employee jobs </a:t>
            </a:r>
            <a:r>
              <a:rPr kumimoji="0" lang="en-US"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(n=90)</a:t>
            </a:r>
            <a:endParaRPr kumimoji="0" lang="en-US" altLang="fr-FR" sz="800" b="0" i="0" u="none" strike="noStrike" cap="none" normalizeH="0" baseline="0" dirty="0">
              <a:ln>
                <a:noFill/>
              </a:ln>
              <a:solidFill>
                <a:schemeClr val="tx1"/>
              </a:solidFill>
              <a:effectLst/>
            </a:endParaRPr>
          </a:p>
        </p:txBody>
      </p:sp>
      <p:graphicFrame>
        <p:nvGraphicFramePr>
          <p:cNvPr id="24" name="Tableau 23"/>
          <p:cNvGraphicFramePr>
            <a:graphicFrameLocks noGrp="1"/>
          </p:cNvGraphicFramePr>
          <p:nvPr>
            <p:extLst>
              <p:ext uri="{D42A27DB-BD31-4B8C-83A1-F6EECF244321}">
                <p14:modId xmlns:p14="http://schemas.microsoft.com/office/powerpoint/2010/main" val="3214296940"/>
              </p:ext>
            </p:extLst>
          </p:nvPr>
        </p:nvGraphicFramePr>
        <p:xfrm>
          <a:off x="3712600" y="2671266"/>
          <a:ext cx="2128342" cy="982415"/>
        </p:xfrm>
        <a:graphic>
          <a:graphicData uri="http://schemas.openxmlformats.org/drawingml/2006/table">
            <a:tbl>
              <a:tblPr/>
              <a:tblGrid>
                <a:gridCol w="1573775">
                  <a:extLst>
                    <a:ext uri="{9D8B030D-6E8A-4147-A177-3AD203B41FA5}">
                      <a16:colId xmlns:a16="http://schemas.microsoft.com/office/drawing/2014/main" val="20000"/>
                    </a:ext>
                  </a:extLst>
                </a:gridCol>
                <a:gridCol w="554567">
                  <a:extLst>
                    <a:ext uri="{9D8B030D-6E8A-4147-A177-3AD203B41FA5}">
                      <a16:colId xmlns:a16="http://schemas.microsoft.com/office/drawing/2014/main" val="20001"/>
                    </a:ext>
                  </a:extLst>
                </a:gridCol>
              </a:tblGrid>
              <a:tr h="319475">
                <a:tc>
                  <a:txBody>
                    <a:bodyPr/>
                    <a:lstStyle/>
                    <a:p>
                      <a:pPr marL="82550" marR="0" lvl="0" indent="0" algn="l" defTabSz="914400" rtl="0" eaLnBrk="0" fontAlgn="base" latinLnBrk="0" hangingPunct="0">
                        <a:lnSpc>
                          <a:spcPts val="1100"/>
                        </a:lnSpc>
                        <a:spcBef>
                          <a:spcPts val="200"/>
                        </a:spcBef>
                        <a:spcAft>
                          <a:spcPts val="200"/>
                        </a:spcAft>
                        <a:buClrTx/>
                        <a:buSzTx/>
                        <a:buFontTx/>
                        <a:buNone/>
                        <a:tabLst/>
                      </a:pPr>
                      <a:r>
                        <a:rPr kumimoji="0" lang="en-CA"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In the past 3 years, this number has been:</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rgbClr val="FDCBA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rgbClr val="FDCBA1"/>
                    </a:solidFill>
                  </a:tcPr>
                </a:tc>
                <a:extLst>
                  <a:ext uri="{0D108BD9-81ED-4DB2-BD59-A6C34878D82A}">
                    <a16:rowId xmlns:a16="http://schemas.microsoft.com/office/drawing/2014/main" val="10000"/>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CA"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Increasing</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17%</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CA"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Stable</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72%</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CA"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Decreasing</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11%</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25" name="Tableau 24"/>
          <p:cNvGraphicFramePr>
            <a:graphicFrameLocks noGrp="1"/>
          </p:cNvGraphicFramePr>
          <p:nvPr>
            <p:extLst>
              <p:ext uri="{D42A27DB-BD31-4B8C-83A1-F6EECF244321}">
                <p14:modId xmlns:p14="http://schemas.microsoft.com/office/powerpoint/2010/main" val="1728100312"/>
              </p:ext>
            </p:extLst>
          </p:nvPr>
        </p:nvGraphicFramePr>
        <p:xfrm>
          <a:off x="3716144" y="1553745"/>
          <a:ext cx="2124798" cy="1109347"/>
        </p:xfrm>
        <a:graphic>
          <a:graphicData uri="http://schemas.openxmlformats.org/drawingml/2006/table">
            <a:tbl>
              <a:tblPr/>
              <a:tblGrid>
                <a:gridCol w="1570231">
                  <a:extLst>
                    <a:ext uri="{9D8B030D-6E8A-4147-A177-3AD203B41FA5}">
                      <a16:colId xmlns:a16="http://schemas.microsoft.com/office/drawing/2014/main" val="20000"/>
                    </a:ext>
                  </a:extLst>
                </a:gridCol>
                <a:gridCol w="554567">
                  <a:extLst>
                    <a:ext uri="{9D8B030D-6E8A-4147-A177-3AD203B41FA5}">
                      <a16:colId xmlns:a16="http://schemas.microsoft.com/office/drawing/2014/main" val="20001"/>
                    </a:ext>
                  </a:extLst>
                </a:gridCol>
              </a:tblGrid>
              <a:tr h="225427">
                <a:tc>
                  <a:txBody>
                    <a:bodyPr/>
                    <a:lstStyle/>
                    <a:p>
                      <a:pPr marL="82550" marR="0" lvl="0" indent="0" algn="l" defTabSz="914400" rtl="0" eaLnBrk="0" fontAlgn="base" latinLnBrk="0" hangingPunct="0">
                        <a:lnSpc>
                          <a:spcPts val="1100"/>
                        </a:lnSpc>
                        <a:spcBef>
                          <a:spcPts val="200"/>
                        </a:spcBef>
                        <a:spcAft>
                          <a:spcPts val="20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Number of weeks</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rgbClr val="FDCBA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rgbClr val="FDCBA1"/>
                    </a:solidFill>
                  </a:tcPr>
                </a:tc>
                <a:extLst>
                  <a:ext uri="{0D108BD9-81ED-4DB2-BD59-A6C34878D82A}">
                    <a16:rowId xmlns:a16="http://schemas.microsoft.com/office/drawing/2014/main" val="10000"/>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1 to 15</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29%</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16 to 25</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42%</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More than 25</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29%</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00" b="1"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Average number of weeks</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1" i="0" u="none" strike="noStrike" cap="none" normalizeH="0" baseline="0" dirty="0">
                          <a:ln>
                            <a:noFill/>
                          </a:ln>
                          <a:solidFill>
                            <a:schemeClr val="tx1"/>
                          </a:solidFill>
                          <a:effectLst/>
                          <a:latin typeface="Tahoma" pitchFamily="34" charset="0"/>
                          <a:ea typeface="Times New Roman" pitchFamily="18" charset="0"/>
                          <a:cs typeface="Tahoma" pitchFamily="34" charset="0"/>
                        </a:rPr>
                        <a:t>21.2</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26" name="Tableau 25"/>
          <p:cNvGraphicFramePr>
            <a:graphicFrameLocks noGrp="1"/>
          </p:cNvGraphicFramePr>
          <p:nvPr>
            <p:extLst>
              <p:ext uri="{D42A27DB-BD31-4B8C-83A1-F6EECF244321}">
                <p14:modId xmlns:p14="http://schemas.microsoft.com/office/powerpoint/2010/main" val="882454045"/>
              </p:ext>
            </p:extLst>
          </p:nvPr>
        </p:nvGraphicFramePr>
        <p:xfrm>
          <a:off x="6592376" y="1573617"/>
          <a:ext cx="1681199" cy="2872740"/>
        </p:xfrm>
        <a:graphic>
          <a:graphicData uri="http://schemas.openxmlformats.org/drawingml/2006/table">
            <a:tbl>
              <a:tblPr/>
              <a:tblGrid>
                <a:gridCol w="1053878">
                  <a:extLst>
                    <a:ext uri="{9D8B030D-6E8A-4147-A177-3AD203B41FA5}">
                      <a16:colId xmlns:a16="http://schemas.microsoft.com/office/drawing/2014/main" val="20000"/>
                    </a:ext>
                  </a:extLst>
                </a:gridCol>
                <a:gridCol w="627321">
                  <a:extLst>
                    <a:ext uri="{9D8B030D-6E8A-4147-A177-3AD203B41FA5}">
                      <a16:colId xmlns:a16="http://schemas.microsoft.com/office/drawing/2014/main" val="20001"/>
                    </a:ext>
                  </a:extLst>
                </a:gridCol>
              </a:tblGrid>
              <a:tr h="163295">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CA"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Months</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rgbClr val="FDCBA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rgbClr val="FDCBA1"/>
                    </a:solidFill>
                  </a:tcPr>
                </a:tc>
                <a:extLst>
                  <a:ext uri="{0D108BD9-81ED-4DB2-BD59-A6C34878D82A}">
                    <a16:rowId xmlns:a16="http://schemas.microsoft.com/office/drawing/2014/main" val="10000"/>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CA"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January</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6%</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CA"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February</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4%</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CA"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March</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9%</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April</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22%</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May</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27%</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June</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10%</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July</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7%</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August</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1%</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September</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2%</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October</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3%</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November</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7%</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143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December</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2%</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27" name="Rectangle 1"/>
          <p:cNvSpPr>
            <a:spLocks noChangeArrowheads="1"/>
          </p:cNvSpPr>
          <p:nvPr/>
        </p:nvSpPr>
        <p:spPr bwMode="auto">
          <a:xfrm>
            <a:off x="6517753" y="1162117"/>
            <a:ext cx="226324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 </a:t>
            </a:r>
            <a:r>
              <a:rPr lang="en-CA" altLang="fr-FR" sz="900" dirty="0">
                <a:latin typeface="Tahoma" pitchFamily="34" charset="0"/>
                <a:ea typeface="Times New Roman" pitchFamily="18" charset="0"/>
                <a:cs typeface="Tahoma" pitchFamily="34" charset="0"/>
              </a:rPr>
              <a:t>6</a:t>
            </a:r>
            <a:r>
              <a:rPr kumimoji="0" lang="en-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 Months when seasonal employees</a:t>
            </a:r>
            <a:r>
              <a:rPr kumimoji="0" lang="en-CA" altLang="fr-FR" sz="900" b="1" i="0" u="none" strike="noStrike" cap="none" normalizeH="0" dirty="0">
                <a:ln>
                  <a:noFill/>
                </a:ln>
                <a:solidFill>
                  <a:schemeClr val="tx1"/>
                </a:solidFill>
                <a:effectLst/>
                <a:latin typeface="Tahoma" pitchFamily="34" charset="0"/>
                <a:ea typeface="Times New Roman" pitchFamily="18" charset="0"/>
                <a:cs typeface="Tahoma" pitchFamily="34" charset="0"/>
              </a:rPr>
              <a:t> hired</a:t>
            </a:r>
            <a:r>
              <a:rPr lang="en-CA" sz="900" dirty="0">
                <a:latin typeface="Tahoma" pitchFamily="34" charset="0"/>
                <a:ea typeface="Times New Roman" pitchFamily="18" charset="0"/>
                <a:cs typeface="Tahoma" pitchFamily="34" charset="0"/>
              </a:rPr>
              <a:t> </a:t>
            </a:r>
            <a:r>
              <a:rPr kumimoji="0" lang="en-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a:t>
            </a:r>
            <a:r>
              <a:rPr kumimoji="0" lang="fr-CA"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(n=90)</a:t>
            </a:r>
            <a:endParaRPr kumimoji="0" lang="fr-CA" altLang="fr-FR" sz="800" b="0" i="0" u="none" strike="noStrike" cap="none" normalizeH="0" baseline="0" dirty="0">
              <a:ln>
                <a:noFill/>
              </a:ln>
              <a:solidFill>
                <a:schemeClr val="tx1"/>
              </a:solidFill>
              <a:effectLst/>
            </a:endParaRPr>
          </a:p>
        </p:txBody>
      </p:sp>
      <p:sp>
        <p:nvSpPr>
          <p:cNvPr id="28" name="Rectangle 1"/>
          <p:cNvSpPr>
            <a:spLocks noChangeArrowheads="1"/>
          </p:cNvSpPr>
          <p:nvPr/>
        </p:nvSpPr>
        <p:spPr bwMode="auto">
          <a:xfrm>
            <a:off x="3588478" y="3756500"/>
            <a:ext cx="2615646"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 </a:t>
            </a:r>
            <a:r>
              <a:rPr lang="en-US" altLang="fr-FR" sz="900" dirty="0">
                <a:latin typeface="Tahoma" pitchFamily="34" charset="0"/>
                <a:ea typeface="Times New Roman" pitchFamily="18" charset="0"/>
                <a:cs typeface="Tahoma" pitchFamily="34" charset="0"/>
              </a:rPr>
              <a:t>7</a:t>
            </a:r>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 Proportion of seasonal employees to be replaced annually</a:t>
            </a:r>
            <a:r>
              <a:rPr kumimoji="0" lang="en-US" altLang="fr-FR" sz="900" b="1" i="0" u="none" strike="noStrike" cap="none" normalizeH="0" dirty="0">
                <a:ln>
                  <a:noFill/>
                </a:ln>
                <a:solidFill>
                  <a:schemeClr val="tx1"/>
                </a:solidFill>
                <a:effectLst/>
                <a:latin typeface="Tahoma" pitchFamily="34" charset="0"/>
                <a:ea typeface="Times New Roman" pitchFamily="18" charset="0"/>
                <a:cs typeface="Tahoma" pitchFamily="34" charset="0"/>
              </a:rPr>
              <a:t> in the past 3 years </a:t>
            </a:r>
            <a:r>
              <a:rPr kumimoji="0" lang="en-US"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(n=90)</a:t>
            </a:r>
            <a:endParaRPr kumimoji="0" lang="en-US" altLang="fr-FR" sz="800" b="0" i="0" u="none" strike="noStrike" cap="none" normalizeH="0" baseline="0" dirty="0">
              <a:ln>
                <a:noFill/>
              </a:ln>
              <a:solidFill>
                <a:schemeClr val="tx1"/>
              </a:solidFill>
              <a:effectLst/>
            </a:endParaRPr>
          </a:p>
        </p:txBody>
      </p:sp>
      <p:graphicFrame>
        <p:nvGraphicFramePr>
          <p:cNvPr id="29" name="Tableau 28"/>
          <p:cNvGraphicFramePr>
            <a:graphicFrameLocks noGrp="1"/>
          </p:cNvGraphicFramePr>
          <p:nvPr>
            <p:extLst>
              <p:ext uri="{D42A27DB-BD31-4B8C-83A1-F6EECF244321}">
                <p14:modId xmlns:p14="http://schemas.microsoft.com/office/powerpoint/2010/main" val="578364958"/>
              </p:ext>
            </p:extLst>
          </p:nvPr>
        </p:nvGraphicFramePr>
        <p:xfrm>
          <a:off x="3700220" y="4302441"/>
          <a:ext cx="2124798" cy="1109347"/>
        </p:xfrm>
        <a:graphic>
          <a:graphicData uri="http://schemas.openxmlformats.org/drawingml/2006/table">
            <a:tbl>
              <a:tblPr/>
              <a:tblGrid>
                <a:gridCol w="1497476">
                  <a:extLst>
                    <a:ext uri="{9D8B030D-6E8A-4147-A177-3AD203B41FA5}">
                      <a16:colId xmlns:a16="http://schemas.microsoft.com/office/drawing/2014/main" val="20000"/>
                    </a:ext>
                  </a:extLst>
                </a:gridCol>
                <a:gridCol w="627322">
                  <a:extLst>
                    <a:ext uri="{9D8B030D-6E8A-4147-A177-3AD203B41FA5}">
                      <a16:colId xmlns:a16="http://schemas.microsoft.com/office/drawing/2014/main" val="20001"/>
                    </a:ext>
                  </a:extLst>
                </a:gridCol>
              </a:tblGrid>
              <a:tr h="225427">
                <a:tc>
                  <a:txBody>
                    <a:bodyPr/>
                    <a:lstStyle/>
                    <a:p>
                      <a:pPr marL="82550" marR="0" lvl="0" indent="0" algn="l" defTabSz="914400" rtl="0" eaLnBrk="0" fontAlgn="base" latinLnBrk="0" hangingPunct="0">
                        <a:lnSpc>
                          <a:spcPts val="1100"/>
                        </a:lnSpc>
                        <a:spcBef>
                          <a:spcPts val="200"/>
                        </a:spcBef>
                        <a:spcAft>
                          <a:spcPts val="200"/>
                        </a:spcAft>
                        <a:buClrTx/>
                        <a:buSzTx/>
                        <a:buFontTx/>
                        <a:buNone/>
                        <a:tabLst/>
                        <a:defRPr/>
                      </a:pPr>
                      <a:r>
                        <a:rPr kumimoji="0" lang="en-US"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0%</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38%</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US"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1% to 25%</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24%</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US"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26% to 50%</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21%</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US"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More than 50%</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17%</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US" sz="850" b="1"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Average percentage</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1" i="0" u="none" strike="noStrike" cap="none" normalizeH="0" baseline="0" dirty="0">
                          <a:ln>
                            <a:noFill/>
                          </a:ln>
                          <a:solidFill>
                            <a:schemeClr val="tx1"/>
                          </a:solidFill>
                          <a:effectLst/>
                          <a:latin typeface="Tahoma" pitchFamily="34" charset="0"/>
                          <a:ea typeface="Times New Roman" pitchFamily="18" charset="0"/>
                          <a:cs typeface="Tahoma" pitchFamily="34" charset="0"/>
                        </a:rPr>
                        <a:t>27.3%</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30" name="Rectangle 29"/>
          <p:cNvSpPr/>
          <p:nvPr/>
        </p:nvSpPr>
        <p:spPr>
          <a:xfrm>
            <a:off x="6384886" y="4642373"/>
            <a:ext cx="2470545" cy="759182"/>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en-US" sz="1000" b="0" dirty="0">
                <a:latin typeface="Tahoma" panose="020B0604030504040204" pitchFamily="34" charset="0"/>
                <a:ea typeface="Tahoma" panose="020B0604030504040204" pitchFamily="34" charset="0"/>
                <a:cs typeface="Tahoma" panose="020B0604030504040204" pitchFamily="34" charset="0"/>
              </a:rPr>
              <a:t>These figures peak in April and May (almost 50%) and bottom out in August and September (only 3%) (Table 6).</a:t>
            </a:r>
          </a:p>
        </p:txBody>
      </p:sp>
    </p:spTree>
    <p:extLst>
      <p:ext uri="{BB962C8B-B14F-4D97-AF65-F5344CB8AC3E}">
        <p14:creationId xmlns:p14="http://schemas.microsoft.com/office/powerpoint/2010/main" val="280187909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1"/>
          <p:cNvSpPr txBox="1">
            <a:spLocks/>
          </p:cNvSpPr>
          <p:nvPr/>
        </p:nvSpPr>
        <p:spPr bwMode="auto">
          <a:xfrm>
            <a:off x="7995684" y="6208418"/>
            <a:ext cx="431614"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15</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4127" y="12534"/>
            <a:ext cx="691304" cy="667950"/>
          </a:xfrm>
          <a:prstGeom prst="rect">
            <a:avLst/>
          </a:prstGeom>
        </p:spPr>
      </p:pic>
      <p:sp>
        <p:nvSpPr>
          <p:cNvPr id="10"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4. 	Job profiles</a:t>
            </a:r>
          </a:p>
        </p:txBody>
      </p:sp>
      <p:graphicFrame>
        <p:nvGraphicFramePr>
          <p:cNvPr id="2" name="Tableau 1"/>
          <p:cNvGraphicFramePr>
            <a:graphicFrameLocks noGrp="1"/>
          </p:cNvGraphicFramePr>
          <p:nvPr>
            <p:extLst>
              <p:ext uri="{D42A27DB-BD31-4B8C-83A1-F6EECF244321}">
                <p14:modId xmlns:p14="http://schemas.microsoft.com/office/powerpoint/2010/main" val="816947514"/>
              </p:ext>
            </p:extLst>
          </p:nvPr>
        </p:nvGraphicFramePr>
        <p:xfrm>
          <a:off x="584791" y="1638314"/>
          <a:ext cx="3406917" cy="1164994"/>
        </p:xfrm>
        <a:graphic>
          <a:graphicData uri="http://schemas.openxmlformats.org/drawingml/2006/table">
            <a:tbl>
              <a:tblPr firstRow="1" firstCol="1" lastRow="1" lastCol="1" bandRow="1" bandCol="1">
                <a:tableStyleId>{5C22544A-7EE6-4342-B048-85BDC9FD1C3A}</a:tableStyleId>
              </a:tblPr>
              <a:tblGrid>
                <a:gridCol w="595423">
                  <a:extLst>
                    <a:ext uri="{9D8B030D-6E8A-4147-A177-3AD203B41FA5}">
                      <a16:colId xmlns:a16="http://schemas.microsoft.com/office/drawing/2014/main" val="20000"/>
                    </a:ext>
                  </a:extLst>
                </a:gridCol>
                <a:gridCol w="659219">
                  <a:extLst>
                    <a:ext uri="{9D8B030D-6E8A-4147-A177-3AD203B41FA5}">
                      <a16:colId xmlns:a16="http://schemas.microsoft.com/office/drawing/2014/main" val="20001"/>
                    </a:ext>
                  </a:extLst>
                </a:gridCol>
                <a:gridCol w="1488558">
                  <a:extLst>
                    <a:ext uri="{9D8B030D-6E8A-4147-A177-3AD203B41FA5}">
                      <a16:colId xmlns:a16="http://schemas.microsoft.com/office/drawing/2014/main" val="20002"/>
                    </a:ext>
                  </a:extLst>
                </a:gridCol>
                <a:gridCol w="663717">
                  <a:extLst>
                    <a:ext uri="{9D8B030D-6E8A-4147-A177-3AD203B41FA5}">
                      <a16:colId xmlns:a16="http://schemas.microsoft.com/office/drawing/2014/main" val="20003"/>
                    </a:ext>
                  </a:extLst>
                </a:gridCol>
              </a:tblGrid>
              <a:tr h="326794">
                <a:tc>
                  <a:txBody>
                    <a:bodyPr/>
                    <a:lstStyle/>
                    <a:p>
                      <a:pPr>
                        <a:lnSpc>
                          <a:spcPts val="1100"/>
                        </a:lnSpc>
                        <a:spcBef>
                          <a:spcPts val="200"/>
                        </a:spcBef>
                        <a:spcAft>
                          <a:spcPts val="200"/>
                        </a:spcAft>
                      </a:pPr>
                      <a:r>
                        <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Gender</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algn="ctr">
                        <a:lnSpc>
                          <a:spcPts val="1100"/>
                        </a:lnSpc>
                        <a:spcBef>
                          <a:spcPts val="200"/>
                        </a:spcBef>
                        <a:spcAft>
                          <a:spcPts val="200"/>
                        </a:spcAft>
                      </a:pPr>
                      <a:r>
                        <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Average breakdown</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gridSpan="2">
                  <a:txBody>
                    <a:bodyPr/>
                    <a:lstStyle/>
                    <a:p>
                      <a:pPr algn="ctr">
                        <a:lnSpc>
                          <a:spcPts val="1100"/>
                        </a:lnSpc>
                        <a:spcBef>
                          <a:spcPts val="200"/>
                        </a:spcBef>
                        <a:spcAft>
                          <a:spcPts val="200"/>
                        </a:spcAft>
                      </a:pPr>
                      <a:r>
                        <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Major statistically significant variances</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hMerge="1">
                  <a:txBody>
                    <a:bodyPr/>
                    <a:lstStyle/>
                    <a:p>
                      <a:endParaRPr lang="fr-CA"/>
                    </a:p>
                  </a:txBody>
                  <a:tcPr/>
                </a:tc>
                <a:extLst>
                  <a:ext uri="{0D108BD9-81ED-4DB2-BD59-A6C34878D82A}">
                    <a16:rowId xmlns:a16="http://schemas.microsoft.com/office/drawing/2014/main" val="10000"/>
                  </a:ext>
                </a:extLst>
              </a:tr>
              <a:tr h="334055">
                <a:tc>
                  <a:txBody>
                    <a:bodyPr/>
                    <a:lstStyle/>
                    <a:p>
                      <a:pPr algn="just">
                        <a:lnSpc>
                          <a:spcPts val="1200"/>
                        </a:lnSpc>
                        <a:spcBef>
                          <a:spcPts val="200"/>
                        </a:spcBef>
                        <a:spcAft>
                          <a:spcPts val="200"/>
                        </a:spcAft>
                      </a:pPr>
                      <a:r>
                        <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Men</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54.3%</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r>
                        <a:rPr lang="en-CA" altLang="fr-FR" sz="850" b="0" noProof="0" dirty="0">
                          <a:latin typeface="Tahoma" pitchFamily="34" charset="0"/>
                          <a:cs typeface="Arial" pitchFamily="34" charset="0"/>
                        </a:rPr>
                        <a:t>Primary/transp.</a:t>
                      </a:r>
                      <a:r>
                        <a:rPr lang="en-CA" altLang="fr-FR" sz="850" b="0" baseline="0" noProof="0" dirty="0">
                          <a:latin typeface="Tahoma" pitchFamily="34" charset="0"/>
                          <a:cs typeface="Arial" pitchFamily="34" charset="0"/>
                        </a:rPr>
                        <a:t> sector</a:t>
                      </a:r>
                      <a:endParaRPr lang="en-CA" altLang="fr-FR" sz="850" b="0" noProof="0" dirty="0">
                        <a:latin typeface="Tahoma" pitchFamily="34" charset="0"/>
                        <a:cs typeface="Arial" pitchFamily="34" charset="0"/>
                      </a:endParaRPr>
                    </a:p>
                    <a:p>
                      <a:pPr marL="85725" lvl="0" indent="-85725" algn="l">
                        <a:lnSpc>
                          <a:spcPts val="1100"/>
                        </a:lnSpc>
                        <a:spcBef>
                          <a:spcPts val="0"/>
                        </a:spcBef>
                        <a:spcAft>
                          <a:spcPts val="0"/>
                        </a:spcAft>
                        <a:buFont typeface="Wingdings"/>
                        <a:buChar char=""/>
                      </a:pPr>
                      <a:r>
                        <a:rPr lang="en-CA" altLang="fr-FR" sz="850" b="0" noProof="0" dirty="0">
                          <a:latin typeface="Tahoma" pitchFamily="34" charset="0"/>
                          <a:cs typeface="Arial" pitchFamily="34" charset="0"/>
                        </a:rPr>
                        <a:t>Secondary</a:t>
                      </a:r>
                      <a:r>
                        <a:rPr lang="en-CA" altLang="fr-FR" sz="850" b="0" baseline="0" noProof="0" dirty="0">
                          <a:latin typeface="Tahoma" pitchFamily="34" charset="0"/>
                          <a:cs typeface="Arial" pitchFamily="34" charset="0"/>
                        </a:rPr>
                        <a:t> sector</a:t>
                      </a:r>
                      <a:endParaRPr lang="en-CA" altLang="fr-FR" sz="850" b="0" noProof="0" dirty="0">
                        <a:latin typeface="Tahoma" pitchFamily="34" charset="0"/>
                        <a:cs typeface="Arial" pitchFamily="34" charset="0"/>
                      </a:endParaRPr>
                    </a:p>
                    <a:p>
                      <a:pPr marL="85725" lvl="0" indent="-85725" algn="l">
                        <a:lnSpc>
                          <a:spcPts val="1100"/>
                        </a:lnSpc>
                        <a:spcBef>
                          <a:spcPts val="0"/>
                        </a:spcBef>
                        <a:spcAft>
                          <a:spcPts val="0"/>
                        </a:spcAft>
                        <a:buFont typeface="Wingdings"/>
                        <a:buChar char=""/>
                      </a:pPr>
                      <a:r>
                        <a:rPr lang="en-CA" altLang="fr-FR" sz="850" b="0" noProof="0" dirty="0">
                          <a:latin typeface="Tahoma" pitchFamily="34" charset="0"/>
                          <a:cs typeface="Arial" pitchFamily="34" charset="0"/>
                        </a:rPr>
                        <a:t>Other services </a:t>
                      </a:r>
                    </a:p>
                    <a:p>
                      <a:pPr marL="85725" marR="0" lvl="0" indent="-85725" algn="l" defTabSz="914400" rtl="0" eaLnBrk="1" fontAlgn="auto" latinLnBrk="0" hangingPunct="1">
                        <a:lnSpc>
                          <a:spcPts val="1100"/>
                        </a:lnSpc>
                        <a:spcBef>
                          <a:spcPts val="0"/>
                        </a:spcBef>
                        <a:spcAft>
                          <a:spcPts val="0"/>
                        </a:spcAft>
                        <a:buClrTx/>
                        <a:buSzTx/>
                        <a:buFont typeface="Wingdings"/>
                        <a:buChar char=""/>
                        <a:tabLst/>
                        <a:defRPr/>
                      </a:pPr>
                      <a:r>
                        <a:rPr lang="en-CA" sz="850" b="0" noProof="0" dirty="0">
                          <a:latin typeface="Tahoma" pitchFamily="34" charset="0"/>
                          <a:cs typeface="Arial" pitchFamily="34" charset="0"/>
                        </a:rPr>
                        <a:t>1-49% employees 55 yrs+</a:t>
                      </a: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71.3% +</a:t>
                      </a:r>
                    </a:p>
                    <a:p>
                      <a:pPr algn="ctr">
                        <a:lnSpc>
                          <a:spcPts val="1100"/>
                        </a:lnSpc>
                        <a:spcBef>
                          <a:spcPts val="0"/>
                        </a:spcBef>
                        <a:spcAft>
                          <a:spcPts val="0"/>
                        </a:spcAft>
                      </a:pPr>
                      <a:r>
                        <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81.5% +</a:t>
                      </a:r>
                    </a:p>
                    <a:p>
                      <a:pPr algn="ctr">
                        <a:lnSpc>
                          <a:spcPts val="1100"/>
                        </a:lnSpc>
                        <a:spcBef>
                          <a:spcPts val="0"/>
                        </a:spcBef>
                        <a:spcAft>
                          <a:spcPts val="0"/>
                        </a:spcAft>
                      </a:pPr>
                      <a:r>
                        <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64.4% +</a:t>
                      </a:r>
                    </a:p>
                    <a:p>
                      <a:pPr algn="ctr">
                        <a:lnSpc>
                          <a:spcPts val="1100"/>
                        </a:lnSpc>
                        <a:spcBef>
                          <a:spcPts val="0"/>
                        </a:spcBef>
                        <a:spcAft>
                          <a:spcPts val="0"/>
                        </a:spcAft>
                      </a:pPr>
                      <a:r>
                        <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60.9% +</a:t>
                      </a: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5184">
                <a:tc>
                  <a:txBody>
                    <a:bodyPr/>
                    <a:lstStyle/>
                    <a:p>
                      <a:pPr>
                        <a:lnSpc>
                          <a:spcPts val="1200"/>
                        </a:lnSpc>
                        <a:spcBef>
                          <a:spcPts val="200"/>
                        </a:spcBef>
                        <a:spcAft>
                          <a:spcPts val="200"/>
                        </a:spcAft>
                      </a:pPr>
                      <a:r>
                        <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Women</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45.7%</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defTabSz="914400" rtl="0" eaLnBrk="1" latinLnBrk="0" hangingPunct="1">
                        <a:lnSpc>
                          <a:spcPts val="1100"/>
                        </a:lnSpc>
                        <a:spcBef>
                          <a:spcPts val="0"/>
                        </a:spcBef>
                        <a:spcAft>
                          <a:spcPts val="0"/>
                        </a:spcAft>
                        <a:buFont typeface="Wingdings"/>
                        <a:buChar char=""/>
                      </a:pPr>
                      <a:r>
                        <a:rPr lang="en-CA" altLang="fr-FR" sz="850" b="0" kern="1200" noProof="0" dirty="0">
                          <a:solidFill>
                            <a:schemeClr val="dk1"/>
                          </a:solidFill>
                          <a:latin typeface="Tahoma" pitchFamily="34" charset="0"/>
                          <a:ea typeface="+mn-ea"/>
                          <a:cs typeface="Arial" pitchFamily="34" charset="0"/>
                        </a:rPr>
                        <a:t>Professional</a:t>
                      </a:r>
                      <a:r>
                        <a:rPr lang="en-CA" altLang="fr-FR" sz="850" b="0" kern="1200" baseline="0" noProof="0" dirty="0">
                          <a:solidFill>
                            <a:schemeClr val="dk1"/>
                          </a:solidFill>
                          <a:latin typeface="Tahoma" pitchFamily="34" charset="0"/>
                          <a:ea typeface="+mn-ea"/>
                          <a:cs typeface="Arial" pitchFamily="34" charset="0"/>
                        </a:rPr>
                        <a:t> services</a:t>
                      </a:r>
                      <a:endParaRPr lang="en-CA" altLang="fr-FR" sz="850" b="0" kern="1200" noProof="0" dirty="0">
                        <a:solidFill>
                          <a:schemeClr val="dk1"/>
                        </a:solidFill>
                        <a:latin typeface="Tahoma" pitchFamily="34" charset="0"/>
                        <a:ea typeface="+mn-ea"/>
                        <a:cs typeface="Arial" pitchFamily="34" charset="0"/>
                      </a:endParaRPr>
                    </a:p>
                    <a:p>
                      <a:pPr marL="85725" lvl="0" indent="-85725" algn="l" defTabSz="914400" rtl="0" eaLnBrk="1" latinLnBrk="0" hangingPunct="1">
                        <a:lnSpc>
                          <a:spcPts val="1100"/>
                        </a:lnSpc>
                        <a:spcBef>
                          <a:spcPts val="0"/>
                        </a:spcBef>
                        <a:spcAft>
                          <a:spcPts val="0"/>
                        </a:spcAft>
                        <a:buFont typeface="Wingdings"/>
                        <a:buChar char=""/>
                      </a:pPr>
                      <a:r>
                        <a:rPr lang="en-CA" sz="850" b="0" kern="1200" noProof="0" dirty="0">
                          <a:solidFill>
                            <a:schemeClr val="dk1"/>
                          </a:solidFill>
                          <a:latin typeface="Tahoma" pitchFamily="34" charset="0"/>
                          <a:ea typeface="+mn-ea"/>
                          <a:cs typeface="Arial" pitchFamily="34" charset="0"/>
                        </a:rPr>
                        <a:t>1-49% employees 55 yrs+</a:t>
                      </a: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en-CA" sz="850" b="0" noProof="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73.2% +</a:t>
                      </a:r>
                    </a:p>
                    <a:p>
                      <a:pPr algn="ctr">
                        <a:lnSpc>
                          <a:spcPts val="1100"/>
                        </a:lnSpc>
                        <a:spcBef>
                          <a:spcPts val="0"/>
                        </a:spcBef>
                        <a:spcAft>
                          <a:spcPts val="0"/>
                        </a:spcAft>
                      </a:pPr>
                      <a:r>
                        <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39.1% -</a:t>
                      </a: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3" name="Rectangle 1"/>
          <p:cNvSpPr>
            <a:spLocks noChangeArrowheads="1"/>
          </p:cNvSpPr>
          <p:nvPr/>
        </p:nvSpPr>
        <p:spPr bwMode="auto">
          <a:xfrm>
            <a:off x="489094" y="1302259"/>
            <a:ext cx="428492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 8 – Employee breakdown</a:t>
            </a:r>
            <a:r>
              <a:rPr kumimoji="0" lang="en-US" altLang="fr-FR" sz="900" b="1" i="0" u="none" strike="noStrike" cap="none" normalizeH="0" dirty="0">
                <a:ln>
                  <a:noFill/>
                </a:ln>
                <a:solidFill>
                  <a:schemeClr val="tx1"/>
                </a:solidFill>
                <a:effectLst/>
                <a:latin typeface="Tahoma" pitchFamily="34" charset="0"/>
                <a:ea typeface="Times New Roman" pitchFamily="18" charset="0"/>
                <a:cs typeface="Tahoma" pitchFamily="34" charset="0"/>
              </a:rPr>
              <a:t> by gender </a:t>
            </a:r>
            <a:r>
              <a:rPr kumimoji="0" lang="en-US"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(n=198)</a:t>
            </a:r>
            <a:endParaRPr kumimoji="0" lang="en-US" altLang="fr-FR" sz="800" b="0" i="0" u="none" strike="noStrike" cap="none" normalizeH="0" baseline="0" dirty="0">
              <a:ln>
                <a:noFill/>
              </a:ln>
              <a:solidFill>
                <a:schemeClr val="tx1"/>
              </a:solidFill>
              <a:effectLst/>
            </a:endParaRPr>
          </a:p>
        </p:txBody>
      </p:sp>
      <p:sp>
        <p:nvSpPr>
          <p:cNvPr id="11" name="ZoneTexte 10"/>
          <p:cNvSpPr txBox="1">
            <a:spLocks noChangeArrowheads="1"/>
          </p:cNvSpPr>
          <p:nvPr/>
        </p:nvSpPr>
        <p:spPr bwMode="auto">
          <a:xfrm>
            <a:off x="499585" y="858971"/>
            <a:ext cx="3211178" cy="295466"/>
          </a:xfrm>
          <a:prstGeom prst="rect">
            <a:avLst/>
          </a:prstGeom>
          <a:noFill/>
          <a:ln w="19050">
            <a:noFill/>
            <a:prstDash val="sysDot"/>
            <a:miter lim="800000"/>
            <a:headEnd/>
            <a:tailEnd/>
          </a:ln>
        </p:spPr>
        <p:txBody>
          <a:bodyPr wrap="square">
            <a:spAutoFit/>
          </a:bodyPr>
          <a:lstStyle/>
          <a:p>
            <a:pPr>
              <a:lnSpc>
                <a:spcPct val="120000"/>
              </a:lnSpc>
            </a:pPr>
            <a:r>
              <a:rPr lang="en-US" sz="1100" i="1" dirty="0">
                <a:latin typeface="Tahoma" panose="020B0604030504040204" pitchFamily="34" charset="0"/>
                <a:ea typeface="Tahoma" panose="020B0604030504040204" pitchFamily="34" charset="0"/>
                <a:cs typeface="Tahoma" panose="020B0604030504040204" pitchFamily="34" charset="0"/>
              </a:rPr>
              <a:t>Employee breakdown by gender</a:t>
            </a:r>
            <a:endParaRPr lang="en-US" sz="1100" b="0" i="1" dirty="0">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364427" y="4690870"/>
            <a:ext cx="3481493" cy="1002839"/>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en-ZA" sz="1100" b="0" dirty="0">
                <a:latin typeface="Tahoma" panose="020B0604030504040204" pitchFamily="34" charset="0"/>
                <a:ea typeface="Tahoma" panose="020B0604030504040204" pitchFamily="34" charset="0"/>
                <a:cs typeface="Tahoma" panose="020B0604030504040204" pitchFamily="34" charset="0"/>
              </a:rPr>
              <a:t>The employees of the 198 respondents are 54% male and 46% female (Table 8). </a:t>
            </a:r>
          </a:p>
          <a:p>
            <a:pPr marL="171450" lvl="0" indent="-171450">
              <a:lnSpc>
                <a:spcPts val="1300"/>
              </a:lnSpc>
              <a:spcAft>
                <a:spcPts val="600"/>
              </a:spcAft>
              <a:buFont typeface="Wingdings" panose="05000000000000000000" pitchFamily="2" charset="2"/>
              <a:buChar char="§"/>
            </a:pPr>
            <a:r>
              <a:rPr lang="en-ZA" sz="1100" b="0" dirty="0">
                <a:latin typeface="Tahoma" panose="020B0604030504040204" pitchFamily="34" charset="0"/>
                <a:ea typeface="Tahoma" panose="020B0604030504040204" pitchFamily="34" charset="0"/>
                <a:cs typeface="Tahoma" panose="020B0604030504040204" pitchFamily="34" charset="0"/>
              </a:rPr>
              <a:t>There are more male employees in the primary/transport, secondary and other services sectors (Table 8). </a:t>
            </a:r>
          </a:p>
        </p:txBody>
      </p:sp>
      <p:graphicFrame>
        <p:nvGraphicFramePr>
          <p:cNvPr id="13" name="Tableau 12"/>
          <p:cNvGraphicFramePr>
            <a:graphicFrameLocks noGrp="1"/>
          </p:cNvGraphicFramePr>
          <p:nvPr>
            <p:extLst>
              <p:ext uri="{D42A27DB-BD31-4B8C-83A1-F6EECF244321}">
                <p14:modId xmlns:p14="http://schemas.microsoft.com/office/powerpoint/2010/main" val="1660145391"/>
              </p:ext>
            </p:extLst>
          </p:nvPr>
        </p:nvGraphicFramePr>
        <p:xfrm>
          <a:off x="594406" y="3327269"/>
          <a:ext cx="2426628" cy="1269367"/>
        </p:xfrm>
        <a:graphic>
          <a:graphicData uri="http://schemas.openxmlformats.org/drawingml/2006/table">
            <a:tbl>
              <a:tblPr/>
              <a:tblGrid>
                <a:gridCol w="963588">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tblGrid>
              <a:tr h="225427">
                <a:tc>
                  <a:txBody>
                    <a:bodyPr/>
                    <a:lstStyle/>
                    <a:p>
                      <a:pPr algn="r">
                        <a:lnSpc>
                          <a:spcPts val="900"/>
                        </a:lnSpc>
                        <a:spcBef>
                          <a:spcPts val="200"/>
                        </a:spcBef>
                        <a:spcAft>
                          <a:spcPts val="300"/>
                        </a:spcAft>
                        <a:tabLs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Gender</a:t>
                      </a:r>
                    </a:p>
                    <a:p>
                      <a:pPr marL="61913" indent="0">
                        <a:lnSpc>
                          <a:spcPts val="900"/>
                        </a:lnSpc>
                        <a:spcBef>
                          <a:spcPts val="0"/>
                        </a:spcBef>
                        <a:spcAft>
                          <a:spcPts val="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of </a:t>
                      </a:r>
                      <a:b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fr-CA" sz="850" b="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employees</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solidFill>
                      <a:srgbClr val="FDCBA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Women</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rgbClr val="FDCBA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Men</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rgbClr val="FDCBA1"/>
                    </a:solidFill>
                  </a:tcPr>
                </a:tc>
                <a:extLst>
                  <a:ext uri="{0D108BD9-81ED-4DB2-BD59-A6C34878D82A}">
                    <a16:rowId xmlns:a16="http://schemas.microsoft.com/office/drawing/2014/main" val="10000"/>
                  </a:ext>
                </a:extLst>
              </a:tr>
              <a:tr h="225427">
                <a:tc>
                  <a:txBody>
                    <a:bodyPr/>
                    <a:lstStyle/>
                    <a:p>
                      <a:pPr marL="82550" marR="0" lvl="0" indent="0" algn="l" defTabSz="914400" rtl="0" eaLnBrk="0" fontAlgn="base" latinLnBrk="0" hangingPunct="0">
                        <a:lnSpc>
                          <a:spcPts val="1100"/>
                        </a:lnSpc>
                        <a:spcBef>
                          <a:spcPts val="200"/>
                        </a:spcBef>
                        <a:spcAft>
                          <a:spcPts val="200"/>
                        </a:spcAft>
                        <a:buClrTx/>
                        <a:buSzTx/>
                        <a:buFontTx/>
                        <a:buNone/>
                        <a:tabLst/>
                        <a:defRPr/>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0% to 9%</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21%</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18%</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10% to 49%</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30%</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21%</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50% to 89%</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29%</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37%</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90% to 100%</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20%</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24%</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14" name="Tableau 13"/>
          <p:cNvGraphicFramePr>
            <a:graphicFrameLocks noGrp="1"/>
          </p:cNvGraphicFramePr>
          <p:nvPr>
            <p:extLst>
              <p:ext uri="{D42A27DB-BD31-4B8C-83A1-F6EECF244321}">
                <p14:modId xmlns:p14="http://schemas.microsoft.com/office/powerpoint/2010/main" val="3921441766"/>
              </p:ext>
            </p:extLst>
          </p:nvPr>
        </p:nvGraphicFramePr>
        <p:xfrm>
          <a:off x="4529468" y="1638314"/>
          <a:ext cx="3911147" cy="1623632"/>
        </p:xfrm>
        <a:graphic>
          <a:graphicData uri="http://schemas.openxmlformats.org/drawingml/2006/table">
            <a:tbl>
              <a:tblPr firstRow="1" firstCol="1" lastRow="1" lastCol="1" bandRow="1" bandCol="1">
                <a:tableStyleId>{5C22544A-7EE6-4342-B048-85BDC9FD1C3A}</a:tableStyleId>
              </a:tblPr>
              <a:tblGrid>
                <a:gridCol w="912970">
                  <a:extLst>
                    <a:ext uri="{9D8B030D-6E8A-4147-A177-3AD203B41FA5}">
                      <a16:colId xmlns:a16="http://schemas.microsoft.com/office/drawing/2014/main" val="20000"/>
                    </a:ext>
                  </a:extLst>
                </a:gridCol>
                <a:gridCol w="659424">
                  <a:extLst>
                    <a:ext uri="{9D8B030D-6E8A-4147-A177-3AD203B41FA5}">
                      <a16:colId xmlns:a16="http://schemas.microsoft.com/office/drawing/2014/main" val="20001"/>
                    </a:ext>
                  </a:extLst>
                </a:gridCol>
                <a:gridCol w="1608992">
                  <a:extLst>
                    <a:ext uri="{9D8B030D-6E8A-4147-A177-3AD203B41FA5}">
                      <a16:colId xmlns:a16="http://schemas.microsoft.com/office/drawing/2014/main" val="20002"/>
                    </a:ext>
                  </a:extLst>
                </a:gridCol>
                <a:gridCol w="729761">
                  <a:extLst>
                    <a:ext uri="{9D8B030D-6E8A-4147-A177-3AD203B41FA5}">
                      <a16:colId xmlns:a16="http://schemas.microsoft.com/office/drawing/2014/main" val="20003"/>
                    </a:ext>
                  </a:extLst>
                </a:gridCol>
              </a:tblGrid>
              <a:tr h="328709">
                <a:tc>
                  <a:txBody>
                    <a:bodyPr/>
                    <a:lstStyle/>
                    <a:p>
                      <a:pPr>
                        <a:lnSpc>
                          <a:spcPts val="1100"/>
                        </a:lnSpc>
                        <a:spcBef>
                          <a:spcPts val="200"/>
                        </a:spcBef>
                        <a:spcAft>
                          <a:spcPts val="200"/>
                        </a:spcAft>
                      </a:pPr>
                      <a:r>
                        <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Age</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marL="0" marR="0" indent="0" algn="ctr" defTabSz="914400" rtl="0" eaLnBrk="1" fontAlgn="auto" latinLnBrk="0" hangingPunct="1">
                        <a:lnSpc>
                          <a:spcPts val="1100"/>
                        </a:lnSpc>
                        <a:spcBef>
                          <a:spcPts val="200"/>
                        </a:spcBef>
                        <a:spcAft>
                          <a:spcPts val="200"/>
                        </a:spcAft>
                        <a:buClrTx/>
                        <a:buSzTx/>
                        <a:buFontTx/>
                        <a:buNone/>
                        <a:tabLst/>
                        <a:defRPr/>
                      </a:pPr>
                      <a:r>
                        <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Average breakdown</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gridSpan="2">
                  <a:txBody>
                    <a:bodyPr/>
                    <a:lstStyle/>
                    <a:p>
                      <a:pPr algn="ctr">
                        <a:lnSpc>
                          <a:spcPts val="1100"/>
                        </a:lnSpc>
                        <a:spcBef>
                          <a:spcPts val="200"/>
                        </a:spcBef>
                        <a:spcAft>
                          <a:spcPts val="200"/>
                        </a:spcAft>
                      </a:pPr>
                      <a:r>
                        <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Major</a:t>
                      </a:r>
                      <a:r>
                        <a:rPr lang="en-CA" sz="850" b="0" baseline="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statistically significant variances</a:t>
                      </a:r>
                      <a:endPar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hMerge="1">
                  <a:txBody>
                    <a:bodyPr/>
                    <a:lstStyle/>
                    <a:p>
                      <a:endParaRPr lang="fr-CA"/>
                    </a:p>
                  </a:txBody>
                  <a:tcPr/>
                </a:tc>
                <a:extLst>
                  <a:ext uri="{0D108BD9-81ED-4DB2-BD59-A6C34878D82A}">
                    <a16:rowId xmlns:a16="http://schemas.microsoft.com/office/drawing/2014/main" val="10000"/>
                  </a:ext>
                </a:extLst>
              </a:tr>
              <a:tr h="310185">
                <a:tc>
                  <a:txBody>
                    <a:bodyPr/>
                    <a:lstStyle/>
                    <a:p>
                      <a:pPr marL="0" algn="l" defTabSz="914400" rtl="0" eaLnBrk="1" latinLnBrk="0" hangingPunct="1">
                        <a:lnSpc>
                          <a:spcPts val="1200"/>
                        </a:lnSpc>
                        <a:spcBef>
                          <a:spcPts val="200"/>
                        </a:spcBef>
                        <a:spcAft>
                          <a:spcPts val="200"/>
                        </a:spcAft>
                      </a:pPr>
                      <a:r>
                        <a:rPr lang="en-CA" sz="850" b="0"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Less than 25</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CA" sz="85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11.7%</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r>
                        <a:rPr lang="en-CA" sz="85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Professional services</a:t>
                      </a: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19.6% +</a:t>
                      </a: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72561">
                <a:tc>
                  <a:txBody>
                    <a:bodyPr/>
                    <a:lstStyle/>
                    <a:p>
                      <a:pPr marL="0" algn="l" defTabSz="914400" rtl="0" eaLnBrk="1" latinLnBrk="0" hangingPunct="1">
                        <a:lnSpc>
                          <a:spcPts val="1200"/>
                        </a:lnSpc>
                        <a:spcBef>
                          <a:spcPts val="200"/>
                        </a:spcBef>
                        <a:spcAft>
                          <a:spcPts val="200"/>
                        </a:spcAft>
                      </a:pPr>
                      <a:r>
                        <a:rPr lang="en-CA" sz="850" b="0"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25-34</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CA" sz="85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18.9%</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r>
                        <a:rPr lang="en-CA" sz="850" b="0" noProof="0" dirty="0">
                          <a:latin typeface="Tahoma" pitchFamily="34" charset="0"/>
                          <a:cs typeface="Arial" pitchFamily="34" charset="0"/>
                        </a:rPr>
                        <a:t>0 vacancies</a:t>
                      </a:r>
                      <a:endParaRPr lang="en-CA" sz="850" noProof="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13.3%  -</a:t>
                      </a: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4977">
                <a:tc>
                  <a:txBody>
                    <a:bodyPr/>
                    <a:lstStyle/>
                    <a:p>
                      <a:pPr marL="0" algn="l" defTabSz="914400" rtl="0" eaLnBrk="1" latinLnBrk="0" hangingPunct="1">
                        <a:lnSpc>
                          <a:spcPts val="1200"/>
                        </a:lnSpc>
                        <a:spcBef>
                          <a:spcPts val="200"/>
                        </a:spcBef>
                        <a:spcAft>
                          <a:spcPts val="200"/>
                        </a:spcAft>
                      </a:pPr>
                      <a:r>
                        <a:rPr lang="en-CA" sz="850" b="0"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35-54</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CA" sz="85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39.9%</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r>
                        <a:rPr lang="en-CA" altLang="fr-FR" sz="850" b="0" noProof="0" dirty="0">
                          <a:latin typeface="Tahoma" pitchFamily="34" charset="0"/>
                          <a:cs typeface="Arial" pitchFamily="34" charset="0"/>
                        </a:rPr>
                        <a:t>Large companies</a:t>
                      </a: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49.7% +</a:t>
                      </a: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57200">
                <a:tc>
                  <a:txBody>
                    <a:bodyPr/>
                    <a:lstStyle/>
                    <a:p>
                      <a:pPr marL="0" algn="l" defTabSz="914400" rtl="0" eaLnBrk="1" latinLnBrk="0" hangingPunct="1">
                        <a:lnSpc>
                          <a:spcPts val="1200"/>
                        </a:lnSpc>
                        <a:spcBef>
                          <a:spcPts val="200"/>
                        </a:spcBef>
                        <a:spcAft>
                          <a:spcPts val="200"/>
                        </a:spcAft>
                      </a:pPr>
                      <a:r>
                        <a:rPr lang="en-CA" sz="850" b="0"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55 and over</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29.5</a:t>
                      </a:r>
                      <a:r>
                        <a:rPr lang="en-CA" sz="850" b="0" baseline="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defTabSz="914400" rtl="0" eaLnBrk="1" latinLnBrk="0" hangingPunct="1">
                        <a:lnSpc>
                          <a:spcPts val="1100"/>
                        </a:lnSpc>
                        <a:spcBef>
                          <a:spcPts val="0"/>
                        </a:spcBef>
                        <a:spcAft>
                          <a:spcPts val="0"/>
                        </a:spcAft>
                        <a:buFont typeface="Wingdings"/>
                        <a:buChar char=""/>
                      </a:pPr>
                      <a:r>
                        <a:rPr lang="en-CA" altLang="fr-FR" sz="850" b="0" kern="1200" noProof="0" dirty="0">
                          <a:solidFill>
                            <a:schemeClr val="tx1"/>
                          </a:solidFill>
                          <a:latin typeface="Tahoma" pitchFamily="34" charset="0"/>
                          <a:ea typeface="+mn-ea"/>
                          <a:cs typeface="Arial" pitchFamily="34" charset="0"/>
                        </a:rPr>
                        <a:t>Small companies</a:t>
                      </a:r>
                    </a:p>
                    <a:p>
                      <a:pPr marL="85725" lvl="0" indent="-85725" algn="l" defTabSz="914400" rtl="0" eaLnBrk="1" latinLnBrk="0" hangingPunct="1">
                        <a:lnSpc>
                          <a:spcPts val="1100"/>
                        </a:lnSpc>
                        <a:spcBef>
                          <a:spcPts val="0"/>
                        </a:spcBef>
                        <a:spcAft>
                          <a:spcPts val="0"/>
                        </a:spcAft>
                        <a:buFont typeface="Wingdings"/>
                        <a:buChar char=""/>
                      </a:pPr>
                      <a:r>
                        <a:rPr lang="en-CA" altLang="fr-FR" sz="850" b="0" kern="1200" noProof="0" dirty="0">
                          <a:solidFill>
                            <a:schemeClr val="tx1"/>
                          </a:solidFill>
                          <a:latin typeface="Tahoma" pitchFamily="34" charset="0"/>
                          <a:ea typeface="+mn-ea"/>
                          <a:cs typeface="Arial" pitchFamily="34" charset="0"/>
                        </a:rPr>
                        <a:t>0 vacancies</a:t>
                      </a:r>
                    </a:p>
                    <a:p>
                      <a:pPr marL="85725" lvl="0" indent="-85725" algn="l" defTabSz="914400" rtl="0" eaLnBrk="1" latinLnBrk="0" hangingPunct="1">
                        <a:lnSpc>
                          <a:spcPts val="1100"/>
                        </a:lnSpc>
                        <a:spcBef>
                          <a:spcPts val="0"/>
                        </a:spcBef>
                        <a:spcAft>
                          <a:spcPts val="0"/>
                        </a:spcAft>
                        <a:buFont typeface="Wingdings"/>
                        <a:buChar char=""/>
                      </a:pPr>
                      <a:r>
                        <a:rPr lang="en-CA" altLang="fr-FR" sz="850" b="0" kern="1200" noProof="0" dirty="0">
                          <a:solidFill>
                            <a:schemeClr val="tx1"/>
                          </a:solidFill>
                          <a:latin typeface="Tahoma" pitchFamily="34" charset="0"/>
                          <a:ea typeface="+mn-ea"/>
                          <a:cs typeface="Arial" pitchFamily="34" charset="0"/>
                        </a:rPr>
                        <a:t>1-49 little/no qualifications</a:t>
                      </a: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36.8% +</a:t>
                      </a:r>
                    </a:p>
                    <a:p>
                      <a:pPr algn="ctr">
                        <a:lnSpc>
                          <a:spcPts val="1100"/>
                        </a:lnSpc>
                        <a:spcBef>
                          <a:spcPts val="0"/>
                        </a:spcBef>
                        <a:spcAft>
                          <a:spcPts val="0"/>
                        </a:spcAft>
                      </a:pPr>
                      <a:r>
                        <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41.3% +</a:t>
                      </a:r>
                    </a:p>
                    <a:p>
                      <a:pPr algn="ctr">
                        <a:lnSpc>
                          <a:spcPts val="1100"/>
                        </a:lnSpc>
                        <a:spcBef>
                          <a:spcPts val="0"/>
                        </a:spcBef>
                        <a:spcAft>
                          <a:spcPts val="0"/>
                        </a:spcAft>
                      </a:pPr>
                      <a:r>
                        <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20.8%  -</a:t>
                      </a: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15" name="Rectangle 1"/>
          <p:cNvSpPr>
            <a:spLocks noChangeArrowheads="1"/>
          </p:cNvSpPr>
          <p:nvPr/>
        </p:nvSpPr>
        <p:spPr bwMode="auto">
          <a:xfrm>
            <a:off x="4426874" y="1291626"/>
            <a:ext cx="400042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 9 – </a:t>
            </a:r>
            <a:r>
              <a:rPr lang="en-US" altLang="fr-FR" sz="900" dirty="0">
                <a:latin typeface="Tahoma" pitchFamily="34" charset="0"/>
                <a:ea typeface="Times New Roman" pitchFamily="18" charset="0"/>
                <a:cs typeface="Tahoma" pitchFamily="34" charset="0"/>
              </a:rPr>
              <a:t>Employee breakdown by age </a:t>
            </a:r>
            <a:r>
              <a:rPr kumimoji="0" lang="en-US"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(n=198)</a:t>
            </a:r>
            <a:endParaRPr kumimoji="0" lang="en-US" altLang="fr-FR" sz="800" b="0" i="0" u="none" strike="noStrike" cap="none" normalizeH="0" baseline="0" dirty="0">
              <a:ln>
                <a:noFill/>
              </a:ln>
              <a:solidFill>
                <a:schemeClr val="tx1"/>
              </a:solidFill>
              <a:effectLst/>
            </a:endParaRPr>
          </a:p>
        </p:txBody>
      </p:sp>
      <p:graphicFrame>
        <p:nvGraphicFramePr>
          <p:cNvPr id="16" name="Tableau 15"/>
          <p:cNvGraphicFramePr>
            <a:graphicFrameLocks noGrp="1"/>
          </p:cNvGraphicFramePr>
          <p:nvPr>
            <p:extLst>
              <p:ext uri="{D42A27DB-BD31-4B8C-83A1-F6EECF244321}">
                <p14:modId xmlns:p14="http://schemas.microsoft.com/office/powerpoint/2010/main" val="512464018"/>
              </p:ext>
            </p:extLst>
          </p:nvPr>
        </p:nvGraphicFramePr>
        <p:xfrm>
          <a:off x="4511939" y="3885321"/>
          <a:ext cx="3652189" cy="1026925"/>
        </p:xfrm>
        <a:graphic>
          <a:graphicData uri="http://schemas.openxmlformats.org/drawingml/2006/table">
            <a:tbl>
              <a:tblPr firstRow="1" firstCol="1" lastRow="1" lastCol="1" bandRow="1" bandCol="1">
                <a:tableStyleId>{5C22544A-7EE6-4342-B048-85BDC9FD1C3A}</a:tableStyleId>
              </a:tblPr>
              <a:tblGrid>
                <a:gridCol w="942563">
                  <a:extLst>
                    <a:ext uri="{9D8B030D-6E8A-4147-A177-3AD203B41FA5}">
                      <a16:colId xmlns:a16="http://schemas.microsoft.com/office/drawing/2014/main" val="20000"/>
                    </a:ext>
                  </a:extLst>
                </a:gridCol>
                <a:gridCol w="712382">
                  <a:extLst>
                    <a:ext uri="{9D8B030D-6E8A-4147-A177-3AD203B41FA5}">
                      <a16:colId xmlns:a16="http://schemas.microsoft.com/office/drawing/2014/main" val="20001"/>
                    </a:ext>
                  </a:extLst>
                </a:gridCol>
                <a:gridCol w="659218">
                  <a:extLst>
                    <a:ext uri="{9D8B030D-6E8A-4147-A177-3AD203B41FA5}">
                      <a16:colId xmlns:a16="http://schemas.microsoft.com/office/drawing/2014/main" val="20002"/>
                    </a:ext>
                  </a:extLst>
                </a:gridCol>
                <a:gridCol w="669851">
                  <a:extLst>
                    <a:ext uri="{9D8B030D-6E8A-4147-A177-3AD203B41FA5}">
                      <a16:colId xmlns:a16="http://schemas.microsoft.com/office/drawing/2014/main" val="20003"/>
                    </a:ext>
                  </a:extLst>
                </a:gridCol>
                <a:gridCol w="668175">
                  <a:extLst>
                    <a:ext uri="{9D8B030D-6E8A-4147-A177-3AD203B41FA5}">
                      <a16:colId xmlns:a16="http://schemas.microsoft.com/office/drawing/2014/main" val="20004"/>
                    </a:ext>
                  </a:extLst>
                </a:gridCol>
              </a:tblGrid>
              <a:tr h="410236">
                <a:tc>
                  <a:txBody>
                    <a:bodyPr/>
                    <a:lstStyle/>
                    <a:p>
                      <a:pPr algn="r">
                        <a:lnSpc>
                          <a:spcPts val="900"/>
                        </a:lnSpc>
                        <a:spcBef>
                          <a:spcPts val="200"/>
                        </a:spcBef>
                        <a:spcAft>
                          <a:spcPts val="3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Age</a:t>
                      </a:r>
                    </a:p>
                    <a:p>
                      <a:pPr>
                        <a:lnSpc>
                          <a:spcPts val="900"/>
                        </a:lnSpc>
                        <a:spcBef>
                          <a:spcPts val="0"/>
                        </a:spcBef>
                        <a:spcAft>
                          <a:spcPts val="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of </a:t>
                      </a:r>
                      <a:b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employees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rgbClr val="FDCBA1"/>
                    </a:solidFill>
                  </a:tcPr>
                </a:tc>
                <a:tc>
                  <a:txBody>
                    <a:bodyPr/>
                    <a:lstStyle/>
                    <a:p>
                      <a:pPr marL="0" algn="ctr" defTabSz="914400" rtl="0" eaLnBrk="1" latinLnBrk="0" hangingPunct="1">
                        <a:lnSpc>
                          <a:spcPts val="1100"/>
                        </a:lnSpc>
                        <a:spcBef>
                          <a:spcPts val="200"/>
                        </a:spcBef>
                        <a:spcAft>
                          <a:spcPts val="200"/>
                        </a:spcAft>
                      </a:pPr>
                      <a:r>
                        <a:rPr lang="en-US" sz="850" b="0"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Gender</a:t>
                      </a: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than 25</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marL="0" algn="ctr" defTabSz="914400" rtl="0" eaLnBrk="1" latinLnBrk="0" hangingPunct="1">
                        <a:lnSpc>
                          <a:spcPts val="1100"/>
                        </a:lnSpc>
                        <a:spcBef>
                          <a:spcPts val="200"/>
                        </a:spcBef>
                        <a:spcAft>
                          <a:spcPts val="200"/>
                        </a:spcAft>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25-34</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marL="0" algn="ctr" defTabSz="914400" rtl="0" eaLnBrk="1" latinLnBrk="0" hangingPunct="1">
                        <a:lnSpc>
                          <a:spcPts val="1100"/>
                        </a:lnSpc>
                        <a:spcBef>
                          <a:spcPts val="200"/>
                        </a:spcBef>
                        <a:spcAft>
                          <a:spcPts val="200"/>
                        </a:spcAft>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35-54</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marL="0" algn="ctr" defTabSz="914400" rtl="0" eaLnBrk="1" latinLnBrk="0" hangingPunct="1">
                        <a:lnSpc>
                          <a:spcPts val="1100"/>
                        </a:lnSpc>
                        <a:spcBef>
                          <a:spcPts val="200"/>
                        </a:spcBef>
                        <a:spcAft>
                          <a:spcPts val="200"/>
                        </a:spcAft>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55 and over</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extLst>
                  <a:ext uri="{0D108BD9-81ED-4DB2-BD59-A6C34878D82A}">
                    <a16:rowId xmlns:a16="http://schemas.microsoft.com/office/drawing/2014/main" val="10000"/>
                  </a:ext>
                </a:extLst>
              </a:tr>
              <a:tr h="202019">
                <a:tc>
                  <a:txBody>
                    <a:bodyPr/>
                    <a:lstStyle/>
                    <a:p>
                      <a:pPr marL="0" algn="l" defTabSz="914400" rtl="0" eaLnBrk="1" latinLnBrk="0" hangingPunct="1">
                        <a:lnSpc>
                          <a:spcPts val="1200"/>
                        </a:lnSpc>
                        <a:spcBef>
                          <a:spcPts val="200"/>
                        </a:spcBef>
                        <a:spcAft>
                          <a:spcPts val="200"/>
                        </a:spcAft>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0%</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54%</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41%</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17%</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26%</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02019">
                <a:tc>
                  <a:txBody>
                    <a:bodyPr/>
                    <a:lstStyle/>
                    <a:p>
                      <a:pPr marL="0" algn="l" defTabSz="914400" rtl="0" eaLnBrk="1" latinLnBrk="0" hangingPunct="1">
                        <a:lnSpc>
                          <a:spcPts val="1200"/>
                        </a:lnSpc>
                        <a:spcBef>
                          <a:spcPts val="200"/>
                        </a:spcBef>
                        <a:spcAft>
                          <a:spcPts val="200"/>
                        </a:spcAft>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1% to 49%</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37%</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45%</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43%</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43%</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12651">
                <a:tc>
                  <a:txBody>
                    <a:bodyPr/>
                    <a:lstStyle/>
                    <a:p>
                      <a:pPr marL="0" algn="l" defTabSz="914400" rtl="0" eaLnBrk="1" latinLnBrk="0" hangingPunct="1">
                        <a:lnSpc>
                          <a:spcPts val="1200"/>
                        </a:lnSpc>
                        <a:spcBef>
                          <a:spcPts val="200"/>
                        </a:spcBef>
                        <a:spcAft>
                          <a:spcPts val="200"/>
                        </a:spcAft>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50% and over</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9%</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13%</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40%</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31%</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17" name="Rectangle 1"/>
          <p:cNvSpPr>
            <a:spLocks noChangeArrowheads="1"/>
          </p:cNvSpPr>
          <p:nvPr/>
        </p:nvSpPr>
        <p:spPr bwMode="auto">
          <a:xfrm>
            <a:off x="4437506" y="3458742"/>
            <a:ext cx="427429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Z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 9a  –</a:t>
            </a:r>
            <a:r>
              <a:rPr kumimoji="0" lang="en-ZA" altLang="fr-FR" sz="900" b="1" i="0" u="none" strike="noStrike" cap="none" normalizeH="0" baseline="0" dirty="0">
                <a:ln>
                  <a:noFill/>
                </a:ln>
                <a:effectLst/>
                <a:latin typeface="Tahoma" pitchFamily="34" charset="0"/>
                <a:ea typeface="Times New Roman" pitchFamily="18" charset="0"/>
                <a:cs typeface="Tahoma" pitchFamily="34" charset="0"/>
              </a:rPr>
              <a:t> </a:t>
            </a:r>
            <a:r>
              <a:rPr lang="en-ZA" sz="900" dirty="0">
                <a:latin typeface="Tahoma" pitchFamily="34" charset="0"/>
                <a:ea typeface="Times New Roman" pitchFamily="18" charset="0"/>
                <a:cs typeface="Tahoma" pitchFamily="34" charset="0"/>
              </a:rPr>
              <a:t>Respondent breakdown by age per age segment (by proportion) </a:t>
            </a:r>
            <a:r>
              <a:rPr kumimoji="0" lang="en-ZA"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(n=198)</a:t>
            </a:r>
            <a:endParaRPr kumimoji="0" lang="en-ZA" altLang="fr-FR" sz="800" b="0" i="0" u="none" strike="noStrike" cap="none" normalizeH="0" baseline="0" dirty="0">
              <a:ln>
                <a:noFill/>
              </a:ln>
              <a:solidFill>
                <a:schemeClr val="tx1"/>
              </a:solidFill>
              <a:effectLst/>
            </a:endParaRPr>
          </a:p>
        </p:txBody>
      </p:sp>
      <p:sp>
        <p:nvSpPr>
          <p:cNvPr id="18" name="ZoneTexte 17"/>
          <p:cNvSpPr txBox="1">
            <a:spLocks noChangeArrowheads="1"/>
          </p:cNvSpPr>
          <p:nvPr/>
        </p:nvSpPr>
        <p:spPr bwMode="auto">
          <a:xfrm>
            <a:off x="4447966" y="862509"/>
            <a:ext cx="3211178" cy="273601"/>
          </a:xfrm>
          <a:prstGeom prst="rect">
            <a:avLst/>
          </a:prstGeom>
          <a:noFill/>
          <a:ln w="19050">
            <a:noFill/>
            <a:prstDash val="sysDot"/>
            <a:miter lim="800000"/>
            <a:headEnd/>
            <a:tailEnd/>
          </a:ln>
        </p:spPr>
        <p:txBody>
          <a:bodyPr wrap="square">
            <a:spAutoFit/>
          </a:bodyPr>
          <a:lstStyle/>
          <a:p>
            <a:pPr>
              <a:lnSpc>
                <a:spcPct val="120000"/>
              </a:lnSpc>
            </a:pPr>
            <a:r>
              <a:rPr lang="en-CA" sz="1100" i="1" dirty="0">
                <a:latin typeface="Tahoma" panose="020B0604030504040204" pitchFamily="34" charset="0"/>
                <a:ea typeface="Tahoma" panose="020B0604030504040204" pitchFamily="34" charset="0"/>
                <a:cs typeface="Tahoma" panose="020B0604030504040204" pitchFamily="34" charset="0"/>
              </a:rPr>
              <a:t>Employee breakdown by age</a:t>
            </a:r>
            <a:endParaRPr lang="en-CA" sz="1100" b="0" i="1" dirty="0">
              <a:latin typeface="Tahoma" panose="020B0604030504040204" pitchFamily="34" charset="0"/>
              <a:ea typeface="Tahoma" panose="020B0604030504040204" pitchFamily="34" charset="0"/>
              <a:cs typeface="Tahoma" panose="020B0604030504040204" pitchFamily="34" charset="0"/>
            </a:endParaRPr>
          </a:p>
        </p:txBody>
      </p:sp>
      <p:sp>
        <p:nvSpPr>
          <p:cNvPr id="19" name="Rectangle 18"/>
          <p:cNvSpPr/>
          <p:nvPr/>
        </p:nvSpPr>
        <p:spPr>
          <a:xfrm>
            <a:off x="4167963" y="5011167"/>
            <a:ext cx="4433777" cy="1169551"/>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en-ZA" sz="1100" b="0" dirty="0">
                <a:latin typeface="Tahoma" panose="020B0604030504040204" pitchFamily="34" charset="0"/>
                <a:ea typeface="Tahoma" panose="020B0604030504040204" pitchFamily="34" charset="0"/>
                <a:cs typeface="Tahoma" panose="020B0604030504040204" pitchFamily="34" charset="0"/>
              </a:rPr>
              <a:t>More than two-thirds of employees of respondents are over 35. Those 55 and over represent close to a third (Table 9).</a:t>
            </a:r>
          </a:p>
          <a:p>
            <a:pPr marL="171450" lvl="0" indent="-171450">
              <a:lnSpc>
                <a:spcPts val="1300"/>
              </a:lnSpc>
              <a:spcAft>
                <a:spcPts val="600"/>
              </a:spcAft>
              <a:buFont typeface="Wingdings" panose="05000000000000000000" pitchFamily="2" charset="2"/>
              <a:buChar char="§"/>
            </a:pPr>
            <a:r>
              <a:rPr lang="en-ZA" sz="1100" b="0" dirty="0">
                <a:latin typeface="Tahoma" panose="020B0604030504040204" pitchFamily="34" charset="0"/>
                <a:ea typeface="Tahoma" panose="020B0604030504040204" pitchFamily="34" charset="0"/>
                <a:cs typeface="Tahoma" panose="020B0604030504040204" pitchFamily="34" charset="0"/>
              </a:rPr>
              <a:t>More than one half of companies (54%) have no employees under 25 (Table 9a). At least one half of employees are 55 and over in close to one third (31</a:t>
            </a:r>
            <a:r>
              <a:rPr lang="en-CA" sz="1100" b="0" dirty="0">
                <a:latin typeface="Tahoma" panose="020B0604030504040204" pitchFamily="34" charset="0"/>
                <a:ea typeface="Tahoma" panose="020B0604030504040204" pitchFamily="34" charset="0"/>
                <a:cs typeface="Tahoma" panose="020B0604030504040204" pitchFamily="34" charset="0"/>
              </a:rPr>
              <a:t>%) of the companies. This illustrates that the workforce is aging.</a:t>
            </a:r>
          </a:p>
        </p:txBody>
      </p:sp>
      <p:sp>
        <p:nvSpPr>
          <p:cNvPr id="21" name="Rectangle 1"/>
          <p:cNvSpPr>
            <a:spLocks noChangeArrowheads="1"/>
          </p:cNvSpPr>
          <p:nvPr/>
        </p:nvSpPr>
        <p:spPr bwMode="auto">
          <a:xfrm>
            <a:off x="401374" y="3041361"/>
            <a:ext cx="428492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 8a – </a:t>
            </a:r>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Respondent breakdown by gender </a:t>
            </a:r>
            <a:r>
              <a:rPr kumimoji="0" lang="fr-CA"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(n=198)</a:t>
            </a:r>
            <a:endParaRPr kumimoji="0" lang="fr-CA" altLang="fr-FR" sz="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55953481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1"/>
          <p:cNvSpPr txBox="1">
            <a:spLocks/>
          </p:cNvSpPr>
          <p:nvPr/>
        </p:nvSpPr>
        <p:spPr bwMode="auto">
          <a:xfrm>
            <a:off x="7995684" y="6208418"/>
            <a:ext cx="431614"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16</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4127" y="12534"/>
            <a:ext cx="691304" cy="667950"/>
          </a:xfrm>
          <a:prstGeom prst="rect">
            <a:avLst/>
          </a:prstGeom>
        </p:spPr>
      </p:pic>
      <p:sp>
        <p:nvSpPr>
          <p:cNvPr id="10"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4. 	Job profiles</a:t>
            </a:r>
          </a:p>
        </p:txBody>
      </p:sp>
      <p:sp>
        <p:nvSpPr>
          <p:cNvPr id="3" name="Rectangle 1"/>
          <p:cNvSpPr>
            <a:spLocks noChangeArrowheads="1"/>
          </p:cNvSpPr>
          <p:nvPr/>
        </p:nvSpPr>
        <p:spPr bwMode="auto">
          <a:xfrm>
            <a:off x="489094" y="1137010"/>
            <a:ext cx="428492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 10 – </a:t>
            </a:r>
            <a:r>
              <a:rPr kumimoji="0" lang="en-Z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Employee distribution by seniority </a:t>
            </a:r>
            <a:r>
              <a:rPr kumimoji="0" lang="en-ZA"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(n=198)</a:t>
            </a:r>
            <a:endParaRPr kumimoji="0" lang="en-ZA" altLang="fr-FR" sz="800" b="0" i="0" u="none" strike="noStrike" cap="none" normalizeH="0" baseline="0" dirty="0">
              <a:ln>
                <a:noFill/>
              </a:ln>
              <a:solidFill>
                <a:schemeClr val="tx1"/>
              </a:solidFill>
              <a:effectLst/>
            </a:endParaRPr>
          </a:p>
        </p:txBody>
      </p:sp>
      <p:sp>
        <p:nvSpPr>
          <p:cNvPr id="11" name="ZoneTexte 10"/>
          <p:cNvSpPr txBox="1">
            <a:spLocks noChangeArrowheads="1"/>
          </p:cNvSpPr>
          <p:nvPr/>
        </p:nvSpPr>
        <p:spPr bwMode="auto">
          <a:xfrm>
            <a:off x="478318" y="773246"/>
            <a:ext cx="3657746" cy="273601"/>
          </a:xfrm>
          <a:prstGeom prst="rect">
            <a:avLst/>
          </a:prstGeom>
          <a:noFill/>
          <a:ln w="19050">
            <a:noFill/>
            <a:prstDash val="sysDot"/>
            <a:miter lim="800000"/>
            <a:headEnd/>
            <a:tailEnd/>
          </a:ln>
        </p:spPr>
        <p:txBody>
          <a:bodyPr wrap="square">
            <a:spAutoFit/>
          </a:bodyPr>
          <a:lstStyle/>
          <a:p>
            <a:pPr>
              <a:lnSpc>
                <a:spcPct val="120000"/>
              </a:lnSpc>
            </a:pPr>
            <a:r>
              <a:rPr lang="fr-CA" sz="1100" i="1" dirty="0">
                <a:latin typeface="Tahoma" panose="020B0604030504040204" pitchFamily="34" charset="0"/>
                <a:ea typeface="Tahoma" panose="020B0604030504040204" pitchFamily="34" charset="0"/>
                <a:cs typeface="Tahoma" panose="020B0604030504040204" pitchFamily="34" charset="0"/>
              </a:rPr>
              <a:t>Employee distribution by seniority</a:t>
            </a:r>
            <a:endParaRPr lang="fr-CA" sz="1100" b="0" i="1" dirty="0">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233911" y="4970438"/>
            <a:ext cx="4288485" cy="1002839"/>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en-US" sz="1100" b="0" dirty="0">
                <a:latin typeface="Tahoma" panose="020B0604030504040204" pitchFamily="34" charset="0"/>
                <a:ea typeface="Tahoma" panose="020B0604030504040204" pitchFamily="34" charset="0"/>
                <a:cs typeface="Tahoma" panose="020B0604030504040204" pitchFamily="34" charset="0"/>
              </a:rPr>
              <a:t>Four employees in 10 have fewer than 5 years’ seniority while more than a quarter have more than 15 years (Table 10). </a:t>
            </a:r>
          </a:p>
          <a:p>
            <a:pPr marL="171450" lvl="0" indent="-171450">
              <a:lnSpc>
                <a:spcPts val="1300"/>
              </a:lnSpc>
              <a:spcAft>
                <a:spcPts val="600"/>
              </a:spcAft>
              <a:buFont typeface="Wingdings" panose="05000000000000000000" pitchFamily="2" charset="2"/>
              <a:buChar char="§"/>
            </a:pPr>
            <a:r>
              <a:rPr lang="en-US" sz="1100" b="0" dirty="0">
                <a:latin typeface="Tahoma" panose="020B0604030504040204" pitchFamily="34" charset="0"/>
                <a:ea typeface="Tahoma" panose="020B0604030504040204" pitchFamily="34" charset="0"/>
                <a:cs typeface="Tahoma" panose="020B0604030504040204" pitchFamily="34" charset="0"/>
              </a:rPr>
              <a:t>In 37% of companies, at least half of the employees have 5 years’ seniority. 40% of companies do not have any employees with 15 years of seniority and over.(Table 10a</a:t>
            </a:r>
            <a:r>
              <a:rPr lang="fr-CA" sz="1100" b="0" dirty="0">
                <a:latin typeface="Tahoma" panose="020B0604030504040204" pitchFamily="34" charset="0"/>
                <a:ea typeface="Tahoma" panose="020B0604030504040204" pitchFamily="34" charset="0"/>
                <a:cs typeface="Tahoma" panose="020B0604030504040204" pitchFamily="34" charset="0"/>
              </a:rPr>
              <a:t>).</a:t>
            </a:r>
          </a:p>
        </p:txBody>
      </p:sp>
      <p:graphicFrame>
        <p:nvGraphicFramePr>
          <p:cNvPr id="14" name="Tableau 13"/>
          <p:cNvGraphicFramePr>
            <a:graphicFrameLocks noGrp="1"/>
          </p:cNvGraphicFramePr>
          <p:nvPr>
            <p:extLst>
              <p:ext uri="{D42A27DB-BD31-4B8C-83A1-F6EECF244321}">
                <p14:modId xmlns:p14="http://schemas.microsoft.com/office/powerpoint/2010/main" val="3684808530"/>
              </p:ext>
            </p:extLst>
          </p:nvPr>
        </p:nvGraphicFramePr>
        <p:xfrm>
          <a:off x="4731495" y="1617048"/>
          <a:ext cx="3814628" cy="1460394"/>
        </p:xfrm>
        <a:graphic>
          <a:graphicData uri="http://schemas.openxmlformats.org/drawingml/2006/table">
            <a:tbl>
              <a:tblPr firstRow="1" firstCol="1" lastRow="1" lastCol="1" bandRow="1" bandCol="1">
                <a:tableStyleId>{5C22544A-7EE6-4342-B048-85BDC9FD1C3A}</a:tableStyleId>
              </a:tblPr>
              <a:tblGrid>
                <a:gridCol w="946299">
                  <a:extLst>
                    <a:ext uri="{9D8B030D-6E8A-4147-A177-3AD203B41FA5}">
                      <a16:colId xmlns:a16="http://schemas.microsoft.com/office/drawing/2014/main" val="20000"/>
                    </a:ext>
                  </a:extLst>
                </a:gridCol>
                <a:gridCol w="652668">
                  <a:extLst>
                    <a:ext uri="{9D8B030D-6E8A-4147-A177-3AD203B41FA5}">
                      <a16:colId xmlns:a16="http://schemas.microsoft.com/office/drawing/2014/main" val="20001"/>
                    </a:ext>
                  </a:extLst>
                </a:gridCol>
                <a:gridCol w="1496773">
                  <a:extLst>
                    <a:ext uri="{9D8B030D-6E8A-4147-A177-3AD203B41FA5}">
                      <a16:colId xmlns:a16="http://schemas.microsoft.com/office/drawing/2014/main" val="20002"/>
                    </a:ext>
                  </a:extLst>
                </a:gridCol>
                <a:gridCol w="718888">
                  <a:extLst>
                    <a:ext uri="{9D8B030D-6E8A-4147-A177-3AD203B41FA5}">
                      <a16:colId xmlns:a16="http://schemas.microsoft.com/office/drawing/2014/main" val="20003"/>
                    </a:ext>
                  </a:extLst>
                </a:gridCol>
              </a:tblGrid>
              <a:tr h="328709">
                <a:tc>
                  <a:txBody>
                    <a:bodyPr/>
                    <a:lstStyle/>
                    <a:p>
                      <a:pPr marL="0" marR="0" indent="0" algn="l" defTabSz="914400" rtl="0" eaLnBrk="1" fontAlgn="auto" latinLnBrk="0" hangingPunct="1">
                        <a:lnSpc>
                          <a:spcPts val="1100"/>
                        </a:lnSpc>
                        <a:spcBef>
                          <a:spcPts val="200"/>
                        </a:spcBef>
                        <a:spcAft>
                          <a:spcPts val="200"/>
                        </a:spcAft>
                        <a:buClrTx/>
                        <a:buSzTx/>
                        <a:buFontTx/>
                        <a:buNone/>
                        <a:tabLst/>
                        <a:defRPr/>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Qualification level</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marL="0" marR="0" indent="0" algn="ctr" defTabSz="914400" rtl="0" eaLnBrk="1" fontAlgn="auto" latinLnBrk="0" hangingPunct="1">
                        <a:lnSpc>
                          <a:spcPts val="1100"/>
                        </a:lnSpc>
                        <a:spcBef>
                          <a:spcPts val="200"/>
                        </a:spcBef>
                        <a:spcAft>
                          <a:spcPts val="200"/>
                        </a:spcAft>
                        <a:buClrTx/>
                        <a:buSzTx/>
                        <a:buFontTx/>
                        <a:buNone/>
                        <a:tabLst/>
                        <a:defRPr/>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Average distribution</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gridSpan="2">
                  <a:txBody>
                    <a:bodyPr/>
                    <a:lstStyle/>
                    <a:p>
                      <a:pPr algn="ctr">
                        <a:lnSpc>
                          <a:spcPts val="1100"/>
                        </a:lnSpc>
                        <a:spcBef>
                          <a:spcPts val="200"/>
                        </a:spcBef>
                        <a:spcAft>
                          <a:spcPts val="20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Major statistically significant</a:t>
                      </a:r>
                      <a:r>
                        <a:rPr lang="en-US" sz="850" b="0" baseline="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variances</a:t>
                      </a:r>
                      <a:endPar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hMerge="1">
                  <a:txBody>
                    <a:bodyPr/>
                    <a:lstStyle/>
                    <a:p>
                      <a:endParaRPr lang="fr-CA"/>
                    </a:p>
                  </a:txBody>
                  <a:tcPr/>
                </a:tc>
                <a:extLst>
                  <a:ext uri="{0D108BD9-81ED-4DB2-BD59-A6C34878D82A}">
                    <a16:rowId xmlns:a16="http://schemas.microsoft.com/office/drawing/2014/main" val="10000"/>
                  </a:ext>
                </a:extLst>
              </a:tr>
              <a:tr h="334055">
                <a:tc>
                  <a:txBody>
                    <a:bodyPr/>
                    <a:lstStyle/>
                    <a:p>
                      <a:pPr marL="0" marR="0" indent="0" algn="l" defTabSz="914400" rtl="0" eaLnBrk="1" fontAlgn="auto" latinLnBrk="0" hangingPunct="1">
                        <a:lnSpc>
                          <a:spcPts val="1200"/>
                        </a:lnSpc>
                        <a:spcBef>
                          <a:spcPts val="200"/>
                        </a:spcBef>
                        <a:spcAft>
                          <a:spcPts val="200"/>
                        </a:spcAft>
                        <a:buClrTx/>
                        <a:buSzTx/>
                        <a:buFontTx/>
                        <a:buNone/>
                        <a:tabLst/>
                        <a:defRPr/>
                      </a:pPr>
                      <a:r>
                        <a:rPr lang="en-US" sz="850" b="0"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Very</a:t>
                      </a:r>
                      <a:r>
                        <a:rPr lang="en-US" sz="850" b="0" kern="1200" baseline="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qualified</a:t>
                      </a:r>
                      <a:endParaRPr lang="en-US" sz="850" b="0"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US" sz="85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13%</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0" lvl="0" indent="0" algn="l">
                        <a:lnSpc>
                          <a:spcPts val="1100"/>
                        </a:lnSpc>
                        <a:spcBef>
                          <a:spcPts val="0"/>
                        </a:spcBef>
                        <a:spcAft>
                          <a:spcPts val="0"/>
                        </a:spcAft>
                        <a:buFont typeface="Wingdings"/>
                        <a:buNone/>
                      </a:pPr>
                      <a:endParaRPr lang="en-US" sz="850" noProof="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endParaRPr lang="fr-CA" sz="850" b="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0430">
                <a:tc>
                  <a:txBody>
                    <a:bodyPr/>
                    <a:lstStyle/>
                    <a:p>
                      <a:pPr marL="0" marR="0" indent="0" algn="l" defTabSz="914400" rtl="0" eaLnBrk="1" fontAlgn="auto" latinLnBrk="0" hangingPunct="1">
                        <a:lnSpc>
                          <a:spcPts val="1200"/>
                        </a:lnSpc>
                        <a:spcBef>
                          <a:spcPts val="200"/>
                        </a:spcBef>
                        <a:spcAft>
                          <a:spcPts val="200"/>
                        </a:spcAft>
                        <a:buClrTx/>
                        <a:buSzTx/>
                        <a:buFontTx/>
                        <a:buNone/>
                        <a:tabLst/>
                        <a:defRPr/>
                      </a:pPr>
                      <a:r>
                        <a:rPr lang="en-US" sz="850" b="0"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Qualified</a:t>
                      </a:r>
                      <a:r>
                        <a:rPr lang="en-US" sz="850" b="0" kern="1200" baseline="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or semi-qualified jobs</a:t>
                      </a:r>
                      <a:endParaRPr lang="en-US" sz="850" b="0"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US" sz="85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37%</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r>
                        <a:rPr lang="en-US" altLang="fr-FR" sz="850" b="0" noProof="0" dirty="0">
                          <a:solidFill>
                            <a:schemeClr val="tx1"/>
                          </a:solidFill>
                          <a:latin typeface="Tahoma" pitchFamily="34" charset="0"/>
                          <a:cs typeface="Arial" pitchFamily="34" charset="0"/>
                        </a:rPr>
                        <a:t>Commerce/accommodation/restauration</a:t>
                      </a:r>
                      <a:endParaRPr lang="en-US" sz="85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28.9% +</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0430">
                <a:tc>
                  <a:txBody>
                    <a:bodyPr/>
                    <a:lstStyle/>
                    <a:p>
                      <a:pPr marL="0" marR="0" indent="0" algn="l" defTabSz="914400" rtl="0" eaLnBrk="1" fontAlgn="auto" latinLnBrk="0" hangingPunct="1">
                        <a:lnSpc>
                          <a:spcPts val="1200"/>
                        </a:lnSpc>
                        <a:spcBef>
                          <a:spcPts val="200"/>
                        </a:spcBef>
                        <a:spcAft>
                          <a:spcPts val="200"/>
                        </a:spcAft>
                        <a:buClrTx/>
                        <a:buSzTx/>
                        <a:buFontTx/>
                        <a:buNone/>
                        <a:tabLst/>
                        <a:defRPr/>
                      </a:pPr>
                      <a:r>
                        <a:rPr lang="en-US" sz="850" b="0"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Low or non-qualified jobs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50</a:t>
                      </a:r>
                      <a:r>
                        <a:rPr lang="en-US" sz="850" b="0" baseline="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r>
                        <a:rPr lang="en-US" altLang="fr-FR" sz="850" b="0" noProof="0" dirty="0">
                          <a:solidFill>
                            <a:schemeClr val="tx1"/>
                          </a:solidFill>
                          <a:latin typeface="Tahoma" pitchFamily="34" charset="0"/>
                          <a:cs typeface="Arial" pitchFamily="34" charset="0"/>
                        </a:rPr>
                        <a:t>Commerce/accommodation/restauration</a:t>
                      </a:r>
                      <a:endParaRPr lang="en-US" sz="85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61% +</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15" name="Rectangle 1"/>
          <p:cNvSpPr>
            <a:spLocks noChangeArrowheads="1"/>
          </p:cNvSpPr>
          <p:nvPr/>
        </p:nvSpPr>
        <p:spPr bwMode="auto">
          <a:xfrm>
            <a:off x="4628901" y="1208804"/>
            <a:ext cx="4000424"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Z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 11 – </a:t>
            </a:r>
            <a:r>
              <a:rPr lang="en-ZA" altLang="fr-FR" sz="900" dirty="0">
                <a:latin typeface="Tahoma" pitchFamily="34" charset="0"/>
                <a:ea typeface="Times New Roman" pitchFamily="18" charset="0"/>
                <a:cs typeface="Tahoma" pitchFamily="34" charset="0"/>
              </a:rPr>
              <a:t>Breakdown of employees by job qualification level </a:t>
            </a:r>
            <a:r>
              <a:rPr kumimoji="0" lang="en-ZA"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(n=198)</a:t>
            </a:r>
            <a:endParaRPr kumimoji="0" lang="en-ZA" altLang="fr-FR" sz="800" b="0" i="0" u="none" strike="noStrike" cap="none" normalizeH="0" baseline="0" dirty="0">
              <a:ln>
                <a:noFill/>
              </a:ln>
              <a:solidFill>
                <a:schemeClr val="tx1"/>
              </a:solidFill>
              <a:effectLst/>
            </a:endParaRPr>
          </a:p>
        </p:txBody>
      </p:sp>
      <p:graphicFrame>
        <p:nvGraphicFramePr>
          <p:cNvPr id="16" name="Tableau 15"/>
          <p:cNvGraphicFramePr>
            <a:graphicFrameLocks noGrp="1"/>
          </p:cNvGraphicFramePr>
          <p:nvPr>
            <p:extLst>
              <p:ext uri="{D42A27DB-BD31-4B8C-83A1-F6EECF244321}">
                <p14:modId xmlns:p14="http://schemas.microsoft.com/office/powerpoint/2010/main" val="4225551016"/>
              </p:ext>
            </p:extLst>
          </p:nvPr>
        </p:nvGraphicFramePr>
        <p:xfrm>
          <a:off x="4724599" y="3598832"/>
          <a:ext cx="3385731" cy="1226289"/>
        </p:xfrm>
        <a:graphic>
          <a:graphicData uri="http://schemas.openxmlformats.org/drawingml/2006/table">
            <a:tbl>
              <a:tblPr firstRow="1" firstCol="1" lastRow="1" lastCol="1" bandRow="1" bandCol="1">
                <a:tableStyleId>{5C22544A-7EE6-4342-B048-85BDC9FD1C3A}</a:tableStyleId>
              </a:tblPr>
              <a:tblGrid>
                <a:gridCol w="942563">
                  <a:extLst>
                    <a:ext uri="{9D8B030D-6E8A-4147-A177-3AD203B41FA5}">
                      <a16:colId xmlns:a16="http://schemas.microsoft.com/office/drawing/2014/main" val="20000"/>
                    </a:ext>
                  </a:extLst>
                </a:gridCol>
                <a:gridCol w="712382">
                  <a:extLst>
                    <a:ext uri="{9D8B030D-6E8A-4147-A177-3AD203B41FA5}">
                      <a16:colId xmlns:a16="http://schemas.microsoft.com/office/drawing/2014/main" val="20001"/>
                    </a:ext>
                  </a:extLst>
                </a:gridCol>
                <a:gridCol w="659218">
                  <a:extLst>
                    <a:ext uri="{9D8B030D-6E8A-4147-A177-3AD203B41FA5}">
                      <a16:colId xmlns:a16="http://schemas.microsoft.com/office/drawing/2014/main" val="20002"/>
                    </a:ext>
                  </a:extLst>
                </a:gridCol>
                <a:gridCol w="1071568">
                  <a:extLst>
                    <a:ext uri="{9D8B030D-6E8A-4147-A177-3AD203B41FA5}">
                      <a16:colId xmlns:a16="http://schemas.microsoft.com/office/drawing/2014/main" val="20003"/>
                    </a:ext>
                  </a:extLst>
                </a:gridCol>
              </a:tblGrid>
              <a:tr h="410236">
                <a:tc>
                  <a:txBody>
                    <a:bodyPr/>
                    <a:lstStyle/>
                    <a:p>
                      <a:pPr algn="r">
                        <a:lnSpc>
                          <a:spcPts val="900"/>
                        </a:lnSpc>
                        <a:spcBef>
                          <a:spcPts val="200"/>
                        </a:spcBef>
                        <a:spcAft>
                          <a:spcPts val="3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Qualification level</a:t>
                      </a:r>
                    </a:p>
                    <a:p>
                      <a:pPr>
                        <a:lnSpc>
                          <a:spcPts val="900"/>
                        </a:lnSpc>
                        <a:spcBef>
                          <a:spcPts val="0"/>
                        </a:spcBef>
                        <a:spcAft>
                          <a:spcPts val="0"/>
                        </a:spcAft>
                      </a:pP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nSpc>
                          <a:spcPts val="900"/>
                        </a:lnSpc>
                        <a:spcBef>
                          <a:spcPts val="0"/>
                        </a:spcBef>
                        <a:spcAft>
                          <a:spcPts val="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of </a:t>
                      </a:r>
                      <a:b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employees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rgbClr val="FDCBA1"/>
                    </a:solidFill>
                  </a:tcPr>
                </a:tc>
                <a:tc>
                  <a:txBody>
                    <a:bodyPr/>
                    <a:lstStyle/>
                    <a:p>
                      <a:pPr marL="0" algn="ctr" defTabSz="914400" rtl="0" eaLnBrk="1" latinLnBrk="0" hangingPunct="1">
                        <a:lnSpc>
                          <a:spcPts val="1100"/>
                        </a:lnSpc>
                        <a:spcBef>
                          <a:spcPts val="200"/>
                        </a:spcBef>
                        <a:spcAft>
                          <a:spcPts val="200"/>
                        </a:spcAft>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Very qualified jobs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marL="0" marR="0" indent="0" algn="ctr" defTabSz="914400" rtl="0" eaLnBrk="1" fontAlgn="auto" latinLnBrk="0" hangingPunct="1">
                        <a:lnSpc>
                          <a:spcPts val="1100"/>
                        </a:lnSpc>
                        <a:spcBef>
                          <a:spcPts val="200"/>
                        </a:spcBef>
                        <a:spcAft>
                          <a:spcPts val="200"/>
                        </a:spcAft>
                        <a:buClrTx/>
                        <a:buSzTx/>
                        <a:buFontTx/>
                        <a:buNone/>
                        <a:tabLst/>
                        <a:defRPr/>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Qualified or semi-qualified jobs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marL="0" marR="0" indent="0" algn="ctr" defTabSz="914400" rtl="0" eaLnBrk="1" fontAlgn="auto" latinLnBrk="0" hangingPunct="1">
                        <a:lnSpc>
                          <a:spcPts val="1100"/>
                        </a:lnSpc>
                        <a:spcBef>
                          <a:spcPts val="200"/>
                        </a:spcBef>
                        <a:spcAft>
                          <a:spcPts val="200"/>
                        </a:spcAft>
                        <a:buClrTx/>
                        <a:buSzTx/>
                        <a:buFontTx/>
                        <a:buNone/>
                        <a:tabLst/>
                        <a:defRPr/>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Little or no qualifiications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extLst>
                  <a:ext uri="{0D108BD9-81ED-4DB2-BD59-A6C34878D82A}">
                    <a16:rowId xmlns:a16="http://schemas.microsoft.com/office/drawing/2014/main" val="10000"/>
                  </a:ext>
                </a:extLst>
              </a:tr>
              <a:tr h="202019">
                <a:tc>
                  <a:txBody>
                    <a:bodyPr/>
                    <a:lstStyle/>
                    <a:p>
                      <a:pPr marL="0" algn="l" defTabSz="914400" rtl="0" eaLnBrk="1" latinLnBrk="0" hangingPunct="1">
                        <a:lnSpc>
                          <a:spcPts val="1200"/>
                        </a:lnSpc>
                        <a:spcBef>
                          <a:spcPts val="200"/>
                        </a:spcBef>
                        <a:spcAft>
                          <a:spcPts val="200"/>
                        </a:spcAft>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0%</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61%</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33%</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24%</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02019">
                <a:tc>
                  <a:txBody>
                    <a:bodyPr/>
                    <a:lstStyle/>
                    <a:p>
                      <a:pPr marL="0" algn="l" defTabSz="914400" rtl="0" eaLnBrk="1" latinLnBrk="0" hangingPunct="1">
                        <a:lnSpc>
                          <a:spcPts val="1200"/>
                        </a:lnSpc>
                        <a:spcBef>
                          <a:spcPts val="200"/>
                        </a:spcBef>
                        <a:spcAft>
                          <a:spcPts val="200"/>
                        </a:spcAft>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1% to 49%</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27%</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26%</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23%</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12651">
                <a:tc>
                  <a:txBody>
                    <a:bodyPr/>
                    <a:lstStyle/>
                    <a:p>
                      <a:pPr marL="0" algn="l" defTabSz="914400" rtl="0" eaLnBrk="1" latinLnBrk="0" hangingPunct="1">
                        <a:lnSpc>
                          <a:spcPts val="1200"/>
                        </a:lnSpc>
                        <a:spcBef>
                          <a:spcPts val="200"/>
                        </a:spcBef>
                        <a:spcAft>
                          <a:spcPts val="200"/>
                        </a:spcAft>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50% and over</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12%</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40%</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54%</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17" name="Rectangle 1"/>
          <p:cNvSpPr>
            <a:spLocks noChangeArrowheads="1"/>
          </p:cNvSpPr>
          <p:nvPr/>
        </p:nvSpPr>
        <p:spPr bwMode="auto">
          <a:xfrm>
            <a:off x="4639533" y="3172254"/>
            <a:ext cx="440877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Z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 11a  – </a:t>
            </a:r>
            <a:r>
              <a:rPr lang="en-ZA" altLang="fr-FR" sz="900" dirty="0">
                <a:latin typeface="Tahoma" pitchFamily="34" charset="0"/>
                <a:ea typeface="Times New Roman" pitchFamily="18" charset="0"/>
                <a:cs typeface="Tahoma" pitchFamily="34" charset="0"/>
              </a:rPr>
              <a:t>Respondent breakdown by job skills by qualification category (by </a:t>
            </a:r>
            <a:r>
              <a:rPr lang="en-ZA" sz="900" dirty="0">
                <a:latin typeface="Tahoma" pitchFamily="34" charset="0"/>
                <a:ea typeface="Times New Roman" pitchFamily="18" charset="0"/>
                <a:cs typeface="Tahoma" pitchFamily="34" charset="0"/>
              </a:rPr>
              <a:t>proportion) </a:t>
            </a:r>
            <a:r>
              <a:rPr kumimoji="0" lang="en-ZA"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(n=198)</a:t>
            </a:r>
            <a:endParaRPr kumimoji="0" lang="en-ZA" altLang="fr-FR" sz="800" b="0" i="0" u="none" strike="noStrike" cap="none" normalizeH="0" baseline="0" dirty="0">
              <a:ln>
                <a:noFill/>
              </a:ln>
              <a:solidFill>
                <a:schemeClr val="tx1"/>
              </a:solidFill>
              <a:effectLst/>
            </a:endParaRPr>
          </a:p>
        </p:txBody>
      </p:sp>
      <p:sp>
        <p:nvSpPr>
          <p:cNvPr id="18" name="ZoneTexte 17"/>
          <p:cNvSpPr txBox="1">
            <a:spLocks noChangeArrowheads="1"/>
          </p:cNvSpPr>
          <p:nvPr/>
        </p:nvSpPr>
        <p:spPr bwMode="auto">
          <a:xfrm>
            <a:off x="4618094" y="819977"/>
            <a:ext cx="3979332" cy="261610"/>
          </a:xfrm>
          <a:prstGeom prst="rect">
            <a:avLst/>
          </a:prstGeom>
          <a:noFill/>
          <a:ln w="19050">
            <a:noFill/>
            <a:prstDash val="sysDot"/>
            <a:miter lim="800000"/>
            <a:headEnd/>
            <a:tailEnd/>
          </a:ln>
        </p:spPr>
        <p:txBody>
          <a:bodyPr wrap="square">
            <a:spAutoFit/>
          </a:bodyPr>
          <a:lstStyle/>
          <a:p>
            <a:r>
              <a:rPr lang="en-US" sz="1100" i="1" dirty="0">
                <a:latin typeface="Tahoma" panose="020B0604030504040204" pitchFamily="34" charset="0"/>
                <a:ea typeface="Tahoma" panose="020B0604030504040204" pitchFamily="34" charset="0"/>
                <a:cs typeface="Tahoma" panose="020B0604030504040204" pitchFamily="34" charset="0"/>
              </a:rPr>
              <a:t>Breakdown of employees  by  job qualification level</a:t>
            </a:r>
            <a:endParaRPr lang="en-US" sz="1100" b="0" i="1" dirty="0">
              <a:latin typeface="Tahoma" panose="020B0604030504040204" pitchFamily="34" charset="0"/>
              <a:ea typeface="Tahoma" panose="020B0604030504040204" pitchFamily="34" charset="0"/>
              <a:cs typeface="Tahoma" panose="020B0604030504040204" pitchFamily="34" charset="0"/>
            </a:endParaRPr>
          </a:p>
        </p:txBody>
      </p:sp>
      <p:sp>
        <p:nvSpPr>
          <p:cNvPr id="19" name="Rectangle 18"/>
          <p:cNvSpPr/>
          <p:nvPr/>
        </p:nvSpPr>
        <p:spPr>
          <a:xfrm>
            <a:off x="4660626" y="4893643"/>
            <a:ext cx="4253200" cy="1336263"/>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en-US" sz="1100" b="0" dirty="0">
                <a:latin typeface="Tahoma" panose="020B0604030504040204" pitchFamily="34" charset="0"/>
                <a:ea typeface="Tahoma" panose="020B0604030504040204" pitchFamily="34" charset="0"/>
                <a:cs typeface="Tahoma" panose="020B0604030504040204" pitchFamily="34" charset="0"/>
              </a:rPr>
              <a:t>One-half of employees in the companies surveyed hold jobs requiring few or no qualifications, i.e., no diploma or just a general high school diploma. Very qualified jobs that require university training only account for 13% of the total jobs in the region (Table 11).</a:t>
            </a:r>
          </a:p>
          <a:p>
            <a:pPr marL="171450" lvl="0" indent="-171450">
              <a:lnSpc>
                <a:spcPts val="1300"/>
              </a:lnSpc>
              <a:spcAft>
                <a:spcPts val="600"/>
              </a:spcAft>
              <a:buFont typeface="Wingdings" panose="05000000000000000000" pitchFamily="2" charset="2"/>
              <a:buChar char="§"/>
            </a:pPr>
            <a:r>
              <a:rPr lang="en-US" sz="1100" b="0" dirty="0">
                <a:latin typeface="Tahoma" panose="020B0604030504040204" pitchFamily="34" charset="0"/>
                <a:ea typeface="Tahoma" panose="020B0604030504040204" pitchFamily="34" charset="0"/>
                <a:cs typeface="Tahoma" panose="020B0604030504040204" pitchFamily="34" charset="0"/>
              </a:rPr>
              <a:t>61% of respondents do not have any very qualified jobs (Table 11a).</a:t>
            </a:r>
          </a:p>
        </p:txBody>
      </p:sp>
      <p:graphicFrame>
        <p:nvGraphicFramePr>
          <p:cNvPr id="20" name="Tableau 19"/>
          <p:cNvGraphicFramePr>
            <a:graphicFrameLocks noGrp="1"/>
          </p:cNvGraphicFramePr>
          <p:nvPr>
            <p:extLst>
              <p:ext uri="{D42A27DB-BD31-4B8C-83A1-F6EECF244321}">
                <p14:modId xmlns:p14="http://schemas.microsoft.com/office/powerpoint/2010/main" val="2185458923"/>
              </p:ext>
            </p:extLst>
          </p:nvPr>
        </p:nvGraphicFramePr>
        <p:xfrm>
          <a:off x="529927" y="1426459"/>
          <a:ext cx="3866227" cy="1901253"/>
        </p:xfrm>
        <a:graphic>
          <a:graphicData uri="http://schemas.openxmlformats.org/drawingml/2006/table">
            <a:tbl>
              <a:tblPr firstRow="1" firstCol="1" lastRow="1" lastCol="1" bandRow="1" bandCol="1">
                <a:tableStyleId>{5C22544A-7EE6-4342-B048-85BDC9FD1C3A}</a:tableStyleId>
              </a:tblPr>
              <a:tblGrid>
                <a:gridCol w="894427">
                  <a:extLst>
                    <a:ext uri="{9D8B030D-6E8A-4147-A177-3AD203B41FA5}">
                      <a16:colId xmlns:a16="http://schemas.microsoft.com/office/drawing/2014/main" val="20000"/>
                    </a:ext>
                  </a:extLst>
                </a:gridCol>
                <a:gridCol w="659423">
                  <a:extLst>
                    <a:ext uri="{9D8B030D-6E8A-4147-A177-3AD203B41FA5}">
                      <a16:colId xmlns:a16="http://schemas.microsoft.com/office/drawing/2014/main" val="20001"/>
                    </a:ext>
                  </a:extLst>
                </a:gridCol>
                <a:gridCol w="1652954">
                  <a:extLst>
                    <a:ext uri="{9D8B030D-6E8A-4147-A177-3AD203B41FA5}">
                      <a16:colId xmlns:a16="http://schemas.microsoft.com/office/drawing/2014/main" val="20002"/>
                    </a:ext>
                  </a:extLst>
                </a:gridCol>
                <a:gridCol w="659423">
                  <a:extLst>
                    <a:ext uri="{9D8B030D-6E8A-4147-A177-3AD203B41FA5}">
                      <a16:colId xmlns:a16="http://schemas.microsoft.com/office/drawing/2014/main" val="20003"/>
                    </a:ext>
                  </a:extLst>
                </a:gridCol>
              </a:tblGrid>
              <a:tr h="328709">
                <a:tc>
                  <a:txBody>
                    <a:bodyPr/>
                    <a:lstStyle/>
                    <a:p>
                      <a:pPr>
                        <a:lnSpc>
                          <a:spcPts val="1100"/>
                        </a:lnSpc>
                        <a:spcBef>
                          <a:spcPts val="200"/>
                        </a:spcBef>
                        <a:spcAft>
                          <a:spcPts val="200"/>
                        </a:spcAft>
                      </a:pPr>
                      <a:r>
                        <a:rPr lang="en-Z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Seniority</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marL="0" marR="0" indent="0" algn="ctr" defTabSz="914400" rtl="0" eaLnBrk="1" fontAlgn="auto" latinLnBrk="0" hangingPunct="1">
                        <a:lnSpc>
                          <a:spcPts val="1100"/>
                        </a:lnSpc>
                        <a:spcBef>
                          <a:spcPts val="200"/>
                        </a:spcBef>
                        <a:spcAft>
                          <a:spcPts val="200"/>
                        </a:spcAft>
                        <a:buClrTx/>
                        <a:buSzTx/>
                        <a:buFontTx/>
                        <a:buNone/>
                        <a:tabLst/>
                        <a:defRPr/>
                      </a:pPr>
                      <a:r>
                        <a:rPr lang="en-Z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Average breakdown</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gridSpan="2">
                  <a:txBody>
                    <a:bodyPr/>
                    <a:lstStyle/>
                    <a:p>
                      <a:pPr algn="ctr">
                        <a:lnSpc>
                          <a:spcPts val="1100"/>
                        </a:lnSpc>
                        <a:spcBef>
                          <a:spcPts val="200"/>
                        </a:spcBef>
                        <a:spcAft>
                          <a:spcPts val="200"/>
                        </a:spcAft>
                      </a:pPr>
                      <a:r>
                        <a:rPr lang="en-Z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Major statistically</a:t>
                      </a:r>
                      <a:r>
                        <a:rPr lang="en-ZA" sz="850" b="0" baseline="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significant variances</a:t>
                      </a:r>
                      <a:endParaRPr lang="en-Z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hMerge="1">
                  <a:txBody>
                    <a:bodyPr/>
                    <a:lstStyle/>
                    <a:p>
                      <a:endParaRPr lang="fr-CA"/>
                    </a:p>
                  </a:txBody>
                  <a:tcPr/>
                </a:tc>
                <a:extLst>
                  <a:ext uri="{0D108BD9-81ED-4DB2-BD59-A6C34878D82A}">
                    <a16:rowId xmlns:a16="http://schemas.microsoft.com/office/drawing/2014/main" val="10000"/>
                  </a:ext>
                </a:extLst>
              </a:tr>
              <a:tr h="334055">
                <a:tc>
                  <a:txBody>
                    <a:bodyPr/>
                    <a:lstStyle/>
                    <a:p>
                      <a:pPr marL="0" algn="l" defTabSz="914400" rtl="0" eaLnBrk="1" latinLnBrk="0" hangingPunct="1">
                        <a:lnSpc>
                          <a:spcPts val="1200"/>
                        </a:lnSpc>
                        <a:spcBef>
                          <a:spcPts val="200"/>
                        </a:spcBef>
                        <a:spcAft>
                          <a:spcPts val="200"/>
                        </a:spcAft>
                      </a:pPr>
                      <a:r>
                        <a:rPr lang="en-ZA" sz="850" b="0"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Less than 5 years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ZA" sz="85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39.6%</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r>
                        <a:rPr lang="en-ZA" sz="850" b="0" noProof="0" dirty="0">
                          <a:solidFill>
                            <a:schemeClr val="tx1"/>
                          </a:solidFill>
                          <a:latin typeface="Tahoma" pitchFamily="34" charset="0"/>
                          <a:cs typeface="Arial" pitchFamily="34" charset="0"/>
                        </a:rPr>
                        <a:t>No employees 55 and over</a:t>
                      </a:r>
                      <a:endParaRPr lang="en-ZA" sz="85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62.1% +</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39259">
                <a:tc>
                  <a:txBody>
                    <a:bodyPr/>
                    <a:lstStyle/>
                    <a:p>
                      <a:pPr marL="0" algn="l" defTabSz="914400" rtl="0" eaLnBrk="1" latinLnBrk="0" hangingPunct="1">
                        <a:lnSpc>
                          <a:spcPts val="1200"/>
                        </a:lnSpc>
                        <a:spcBef>
                          <a:spcPts val="200"/>
                        </a:spcBef>
                        <a:spcAft>
                          <a:spcPts val="200"/>
                        </a:spcAft>
                      </a:pPr>
                      <a:r>
                        <a:rPr lang="en-ZA" sz="850" b="0"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5-9 years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ZA" sz="85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21.2%</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endParaRPr lang="en-ZA" sz="850" noProof="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endParaRPr lang="fr-CA" sz="850" b="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0430">
                <a:tc>
                  <a:txBody>
                    <a:bodyPr/>
                    <a:lstStyle/>
                    <a:p>
                      <a:pPr marL="0" algn="l" defTabSz="914400" rtl="0" eaLnBrk="1" latinLnBrk="0" hangingPunct="1">
                        <a:lnSpc>
                          <a:spcPts val="1200"/>
                        </a:lnSpc>
                        <a:spcBef>
                          <a:spcPts val="200"/>
                        </a:spcBef>
                        <a:spcAft>
                          <a:spcPts val="200"/>
                        </a:spcAft>
                      </a:pPr>
                      <a:r>
                        <a:rPr lang="en-ZA" sz="850" b="0"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10-14 years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ZA" sz="85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13.2%</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r>
                        <a:rPr lang="en-ZA" sz="850" b="0" noProof="0" dirty="0">
                          <a:solidFill>
                            <a:schemeClr val="dk1"/>
                          </a:solidFill>
                          <a:effectLst/>
                          <a:latin typeface="Tahoma" pitchFamily="34" charset="0"/>
                          <a:ea typeface="+mn-ea"/>
                          <a:cs typeface="Arial" pitchFamily="34" charset="0"/>
                        </a:rPr>
                        <a:t>Large</a:t>
                      </a:r>
                      <a:r>
                        <a:rPr lang="en-ZA" sz="850" b="0" baseline="0" noProof="0" dirty="0">
                          <a:solidFill>
                            <a:schemeClr val="dk1"/>
                          </a:solidFill>
                          <a:effectLst/>
                          <a:latin typeface="Tahoma" pitchFamily="34" charset="0"/>
                          <a:ea typeface="+mn-ea"/>
                          <a:cs typeface="Arial" pitchFamily="34" charset="0"/>
                        </a:rPr>
                        <a:t> companies</a:t>
                      </a:r>
                    </a:p>
                    <a:p>
                      <a:pPr marL="85725" lvl="0" indent="-85725" algn="l">
                        <a:lnSpc>
                          <a:spcPts val="1100"/>
                        </a:lnSpc>
                        <a:spcBef>
                          <a:spcPts val="0"/>
                        </a:spcBef>
                        <a:spcAft>
                          <a:spcPts val="0"/>
                        </a:spcAft>
                        <a:buFont typeface="Wingdings"/>
                        <a:buChar char=""/>
                      </a:pPr>
                      <a:r>
                        <a:rPr lang="en-ZA" sz="850" b="0" baseline="0" noProof="0" dirty="0">
                          <a:solidFill>
                            <a:schemeClr val="dk1"/>
                          </a:solidFill>
                          <a:effectLst/>
                          <a:latin typeface="Tahoma" pitchFamily="34" charset="0"/>
                          <a:ea typeface="+mn-ea"/>
                          <a:cs typeface="Arial" pitchFamily="34" charset="0"/>
                        </a:rPr>
                        <a:t>1-49% employees 55 and over</a:t>
                      </a:r>
                    </a:p>
                    <a:p>
                      <a:pPr marL="85725" lvl="0" indent="-85725" algn="l">
                        <a:lnSpc>
                          <a:spcPts val="1100"/>
                        </a:lnSpc>
                        <a:spcBef>
                          <a:spcPts val="0"/>
                        </a:spcBef>
                        <a:spcAft>
                          <a:spcPts val="0"/>
                        </a:spcAft>
                        <a:buFont typeface="Wingdings"/>
                        <a:buChar char=""/>
                      </a:pPr>
                      <a:r>
                        <a:rPr lang="en-ZA" sz="850" b="0" baseline="0" noProof="0" dirty="0">
                          <a:solidFill>
                            <a:schemeClr val="dk1"/>
                          </a:solidFill>
                          <a:effectLst/>
                          <a:latin typeface="Tahoma" pitchFamily="34" charset="0"/>
                          <a:ea typeface="+mn-ea"/>
                          <a:cs typeface="Arial" pitchFamily="34" charset="0"/>
                        </a:rPr>
                        <a:t>1-49 employees little/no qual.</a:t>
                      </a:r>
                    </a:p>
                    <a:p>
                      <a:pPr marL="85725" lvl="0" indent="-85725" algn="l">
                        <a:lnSpc>
                          <a:spcPts val="1100"/>
                        </a:lnSpc>
                        <a:spcBef>
                          <a:spcPts val="0"/>
                        </a:spcBef>
                        <a:spcAft>
                          <a:spcPts val="0"/>
                        </a:spcAft>
                        <a:buFont typeface="Wingdings"/>
                        <a:buChar char=""/>
                      </a:pPr>
                      <a:r>
                        <a:rPr lang="en-ZA" sz="850" b="0" baseline="0" noProof="0" dirty="0">
                          <a:solidFill>
                            <a:schemeClr val="dk1"/>
                          </a:solidFill>
                          <a:effectLst/>
                          <a:latin typeface="Tahoma" pitchFamily="34" charset="0"/>
                          <a:ea typeface="+mn-ea"/>
                          <a:cs typeface="Arial" pitchFamily="34" charset="0"/>
                        </a:rPr>
                        <a:t>3+ positions to fill</a:t>
                      </a:r>
                      <a:endParaRPr lang="en-ZA" sz="850" noProof="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21.3% +</a:t>
                      </a:r>
                    </a:p>
                    <a:p>
                      <a:pPr algn="ctr">
                        <a:lnSpc>
                          <a:spcPts val="1100"/>
                        </a:lnSpc>
                        <a:spcBef>
                          <a:spcPts val="0"/>
                        </a:spcBef>
                        <a:spcAft>
                          <a:spcPts val="0"/>
                        </a:spcAft>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19.5% +</a:t>
                      </a:r>
                    </a:p>
                    <a:p>
                      <a:pPr algn="ctr">
                        <a:lnSpc>
                          <a:spcPts val="1100"/>
                        </a:lnSpc>
                        <a:spcBef>
                          <a:spcPts val="0"/>
                        </a:spcBef>
                        <a:spcAft>
                          <a:spcPts val="0"/>
                        </a:spcAft>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20.7% +</a:t>
                      </a:r>
                    </a:p>
                    <a:p>
                      <a:pPr algn="ctr">
                        <a:lnSpc>
                          <a:spcPts val="1100"/>
                        </a:lnSpc>
                        <a:spcBef>
                          <a:spcPts val="0"/>
                        </a:spcBef>
                        <a:spcAft>
                          <a:spcPts val="0"/>
                        </a:spcAft>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19.5% +</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0430">
                <a:tc>
                  <a:txBody>
                    <a:bodyPr/>
                    <a:lstStyle/>
                    <a:p>
                      <a:pPr marL="0" algn="l" defTabSz="914400" rtl="0" eaLnBrk="1" latinLnBrk="0" hangingPunct="1">
                        <a:lnSpc>
                          <a:spcPts val="1200"/>
                        </a:lnSpc>
                        <a:spcBef>
                          <a:spcPts val="200"/>
                        </a:spcBef>
                        <a:spcAft>
                          <a:spcPts val="200"/>
                        </a:spcAft>
                      </a:pPr>
                      <a:r>
                        <a:rPr lang="en-ZA" sz="850" b="0"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15 and over</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Z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26.0</a:t>
                      </a:r>
                      <a:r>
                        <a:rPr lang="en-ZA" sz="850" b="0" baseline="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lang="en-Z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r>
                        <a:rPr lang="en-ZA" sz="850" b="0" noProof="0" dirty="0">
                          <a:solidFill>
                            <a:schemeClr val="tx1"/>
                          </a:solidFill>
                          <a:latin typeface="Tahoma" pitchFamily="34" charset="0"/>
                          <a:cs typeface="Arial" pitchFamily="34" charset="0"/>
                        </a:rPr>
                        <a:t>50%+ employees</a:t>
                      </a:r>
                      <a:r>
                        <a:rPr lang="en-ZA" sz="850" b="0" baseline="0" noProof="0" dirty="0">
                          <a:solidFill>
                            <a:schemeClr val="tx1"/>
                          </a:solidFill>
                          <a:latin typeface="Tahoma" pitchFamily="34" charset="0"/>
                          <a:cs typeface="Arial" pitchFamily="34" charset="0"/>
                        </a:rPr>
                        <a:t> 55 and over</a:t>
                      </a:r>
                    </a:p>
                    <a:p>
                      <a:pPr marL="85725" lvl="0" indent="-85725" algn="l">
                        <a:lnSpc>
                          <a:spcPts val="1100"/>
                        </a:lnSpc>
                        <a:spcBef>
                          <a:spcPts val="0"/>
                        </a:spcBef>
                        <a:spcAft>
                          <a:spcPts val="0"/>
                        </a:spcAft>
                        <a:buFont typeface="Wingdings"/>
                        <a:buChar char=""/>
                      </a:pPr>
                      <a:r>
                        <a:rPr lang="en-ZA" sz="850" b="0" baseline="0" noProof="0" dirty="0">
                          <a:solidFill>
                            <a:schemeClr val="tx1"/>
                          </a:solidFill>
                          <a:effectLst/>
                          <a:latin typeface="Tahoma" pitchFamily="34" charset="0"/>
                          <a:ea typeface="Tahoma" panose="020B0604030504040204" pitchFamily="34" charset="0"/>
                          <a:cs typeface="Arial" pitchFamily="34" charset="0"/>
                        </a:rPr>
                        <a:t>No positions to fill</a:t>
                      </a:r>
                      <a:endParaRPr lang="en-Z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38.8% +</a:t>
                      </a:r>
                    </a:p>
                    <a:p>
                      <a:pPr algn="ctr">
                        <a:lnSpc>
                          <a:spcPts val="1100"/>
                        </a:lnSpc>
                        <a:spcBef>
                          <a:spcPts val="0"/>
                        </a:spcBef>
                        <a:spcAft>
                          <a:spcPts val="0"/>
                        </a:spcAft>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33.0% +</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aphicFrame>
        <p:nvGraphicFramePr>
          <p:cNvPr id="21" name="Tableau 20"/>
          <p:cNvGraphicFramePr>
            <a:graphicFrameLocks noGrp="1"/>
          </p:cNvGraphicFramePr>
          <p:nvPr>
            <p:extLst>
              <p:ext uri="{D42A27DB-BD31-4B8C-83A1-F6EECF244321}">
                <p14:modId xmlns:p14="http://schemas.microsoft.com/office/powerpoint/2010/main" val="502376459"/>
              </p:ext>
            </p:extLst>
          </p:nvPr>
        </p:nvGraphicFramePr>
        <p:xfrm>
          <a:off x="512398" y="3854227"/>
          <a:ext cx="3652189" cy="1026925"/>
        </p:xfrm>
        <a:graphic>
          <a:graphicData uri="http://schemas.openxmlformats.org/drawingml/2006/table">
            <a:tbl>
              <a:tblPr firstRow="1" firstCol="1" lastRow="1" lastCol="1" bandRow="1" bandCol="1">
                <a:tableStyleId>{5C22544A-7EE6-4342-B048-85BDC9FD1C3A}</a:tableStyleId>
              </a:tblPr>
              <a:tblGrid>
                <a:gridCol w="942563">
                  <a:extLst>
                    <a:ext uri="{9D8B030D-6E8A-4147-A177-3AD203B41FA5}">
                      <a16:colId xmlns:a16="http://schemas.microsoft.com/office/drawing/2014/main" val="20000"/>
                    </a:ext>
                  </a:extLst>
                </a:gridCol>
                <a:gridCol w="712382">
                  <a:extLst>
                    <a:ext uri="{9D8B030D-6E8A-4147-A177-3AD203B41FA5}">
                      <a16:colId xmlns:a16="http://schemas.microsoft.com/office/drawing/2014/main" val="20001"/>
                    </a:ext>
                  </a:extLst>
                </a:gridCol>
                <a:gridCol w="659218">
                  <a:extLst>
                    <a:ext uri="{9D8B030D-6E8A-4147-A177-3AD203B41FA5}">
                      <a16:colId xmlns:a16="http://schemas.microsoft.com/office/drawing/2014/main" val="20002"/>
                    </a:ext>
                  </a:extLst>
                </a:gridCol>
                <a:gridCol w="669851">
                  <a:extLst>
                    <a:ext uri="{9D8B030D-6E8A-4147-A177-3AD203B41FA5}">
                      <a16:colId xmlns:a16="http://schemas.microsoft.com/office/drawing/2014/main" val="20003"/>
                    </a:ext>
                  </a:extLst>
                </a:gridCol>
                <a:gridCol w="668175">
                  <a:extLst>
                    <a:ext uri="{9D8B030D-6E8A-4147-A177-3AD203B41FA5}">
                      <a16:colId xmlns:a16="http://schemas.microsoft.com/office/drawing/2014/main" val="20004"/>
                    </a:ext>
                  </a:extLst>
                </a:gridCol>
              </a:tblGrid>
              <a:tr h="410236">
                <a:tc>
                  <a:txBody>
                    <a:bodyPr/>
                    <a:lstStyle/>
                    <a:p>
                      <a:pPr algn="r">
                        <a:lnSpc>
                          <a:spcPts val="900"/>
                        </a:lnSpc>
                        <a:spcBef>
                          <a:spcPts val="200"/>
                        </a:spcBef>
                        <a:spcAft>
                          <a:spcPts val="30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Seniority</a:t>
                      </a:r>
                    </a:p>
                    <a:p>
                      <a:pPr>
                        <a:lnSpc>
                          <a:spcPts val="900"/>
                        </a:lnSpc>
                        <a:spcBef>
                          <a:spcPts val="0"/>
                        </a:spcBef>
                        <a:spcAft>
                          <a:spcPts val="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of </a:t>
                      </a:r>
                      <a:b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employees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rgbClr val="FDCBA1"/>
                    </a:solidFill>
                  </a:tcPr>
                </a:tc>
                <a:tc>
                  <a:txBody>
                    <a:bodyPr/>
                    <a:lstStyle/>
                    <a:p>
                      <a:pPr marL="0" algn="ctr" defTabSz="914400" rtl="0" eaLnBrk="1" latinLnBrk="0" hangingPunct="1">
                        <a:lnSpc>
                          <a:spcPts val="1100"/>
                        </a:lnSpc>
                        <a:spcBef>
                          <a:spcPts val="200"/>
                        </a:spcBef>
                        <a:spcAft>
                          <a:spcPts val="200"/>
                        </a:spcAft>
                      </a:pPr>
                      <a:r>
                        <a:rPr lang="en-US" sz="850" b="0"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Less than 5 years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marL="0" algn="ctr" defTabSz="914400" rtl="0" eaLnBrk="1" latinLnBrk="0" hangingPunct="1">
                        <a:lnSpc>
                          <a:spcPts val="1100"/>
                        </a:lnSpc>
                        <a:spcBef>
                          <a:spcPts val="200"/>
                        </a:spcBef>
                        <a:spcAft>
                          <a:spcPts val="200"/>
                        </a:spcAft>
                      </a:pPr>
                      <a:r>
                        <a:rPr lang="en-US" sz="850" b="0"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5-9</a:t>
                      </a:r>
                      <a:r>
                        <a:rPr lang="en-US" sz="850" b="0" kern="1200" baseline="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years</a:t>
                      </a:r>
                      <a:endParaRPr lang="en-US" sz="850" b="0"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marL="0" algn="ctr" defTabSz="914400" rtl="0" eaLnBrk="1" latinLnBrk="0" hangingPunct="1">
                        <a:lnSpc>
                          <a:spcPts val="1100"/>
                        </a:lnSpc>
                        <a:spcBef>
                          <a:spcPts val="200"/>
                        </a:spcBef>
                        <a:spcAft>
                          <a:spcPts val="200"/>
                        </a:spcAft>
                      </a:pPr>
                      <a:r>
                        <a:rPr lang="en-US" sz="850" b="0"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10 to 14 years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marL="0" algn="ctr" defTabSz="914400" rtl="0" eaLnBrk="1" latinLnBrk="0" hangingPunct="1">
                        <a:lnSpc>
                          <a:spcPts val="1100"/>
                        </a:lnSpc>
                        <a:spcBef>
                          <a:spcPts val="200"/>
                        </a:spcBef>
                        <a:spcAft>
                          <a:spcPts val="200"/>
                        </a:spcAft>
                      </a:pPr>
                      <a:r>
                        <a:rPr lang="en-US" sz="850" b="0"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15 years and over</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extLst>
                  <a:ext uri="{0D108BD9-81ED-4DB2-BD59-A6C34878D82A}">
                    <a16:rowId xmlns:a16="http://schemas.microsoft.com/office/drawing/2014/main" val="10000"/>
                  </a:ext>
                </a:extLst>
              </a:tr>
              <a:tr h="202019">
                <a:tc>
                  <a:txBody>
                    <a:bodyPr/>
                    <a:lstStyle/>
                    <a:p>
                      <a:pPr marL="0" algn="l" defTabSz="914400" rtl="0" eaLnBrk="1" latinLnBrk="0" hangingPunct="1">
                        <a:lnSpc>
                          <a:spcPts val="1200"/>
                        </a:lnSpc>
                        <a:spcBef>
                          <a:spcPts val="200"/>
                        </a:spcBef>
                        <a:spcAft>
                          <a:spcPts val="200"/>
                        </a:spcAft>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0%</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17%</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40%</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56%</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40%</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02019">
                <a:tc>
                  <a:txBody>
                    <a:bodyPr/>
                    <a:lstStyle/>
                    <a:p>
                      <a:pPr marL="0" algn="l" defTabSz="914400" rtl="0" eaLnBrk="1" latinLnBrk="0" hangingPunct="1">
                        <a:lnSpc>
                          <a:spcPts val="1200"/>
                        </a:lnSpc>
                        <a:spcBef>
                          <a:spcPts val="200"/>
                        </a:spcBef>
                        <a:spcAft>
                          <a:spcPts val="200"/>
                        </a:spcAft>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1% to 49%</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46%</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44%</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33%</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34%</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12651">
                <a:tc>
                  <a:txBody>
                    <a:bodyPr/>
                    <a:lstStyle/>
                    <a:p>
                      <a:pPr marL="0" algn="l" defTabSz="914400" rtl="0" eaLnBrk="1" latinLnBrk="0" hangingPunct="1">
                        <a:lnSpc>
                          <a:spcPts val="1200"/>
                        </a:lnSpc>
                        <a:spcBef>
                          <a:spcPts val="200"/>
                        </a:spcBef>
                        <a:spcAft>
                          <a:spcPts val="200"/>
                        </a:spcAft>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50% and over</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37%</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16%</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11%</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26%</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2" name="Rectangle 1"/>
          <p:cNvSpPr>
            <a:spLocks noChangeArrowheads="1"/>
          </p:cNvSpPr>
          <p:nvPr/>
        </p:nvSpPr>
        <p:spPr bwMode="auto">
          <a:xfrm>
            <a:off x="437965" y="3427650"/>
            <a:ext cx="427429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 10a  – </a:t>
            </a:r>
            <a:r>
              <a:rPr lang="en-US" altLang="fr-FR" sz="900" dirty="0">
                <a:latin typeface="Tahoma" pitchFamily="34" charset="0"/>
                <a:ea typeface="Times New Roman" pitchFamily="18" charset="0"/>
                <a:cs typeface="Tahoma" pitchFamily="34" charset="0"/>
              </a:rPr>
              <a:t>Respondent breakdown by seniority and by seniority category (by proportion) </a:t>
            </a:r>
            <a:r>
              <a:rPr kumimoji="0" lang="en-US"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(n=198)</a:t>
            </a:r>
            <a:endParaRPr kumimoji="0" lang="en-US" altLang="fr-FR" sz="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27895551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2062" y="1575131"/>
            <a:ext cx="3335337" cy="270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space réservé du numéro de diapositive 1"/>
          <p:cNvSpPr txBox="1">
            <a:spLocks/>
          </p:cNvSpPr>
          <p:nvPr/>
        </p:nvSpPr>
        <p:spPr bwMode="auto">
          <a:xfrm>
            <a:off x="7995684" y="6208418"/>
            <a:ext cx="431614"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17</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4127" y="12534"/>
            <a:ext cx="691304" cy="667950"/>
          </a:xfrm>
          <a:prstGeom prst="rect">
            <a:avLst/>
          </a:prstGeom>
        </p:spPr>
      </p:pic>
      <p:sp>
        <p:nvSpPr>
          <p:cNvPr id="10"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4. 	Job profiles</a:t>
            </a:r>
          </a:p>
        </p:txBody>
      </p:sp>
      <p:sp>
        <p:nvSpPr>
          <p:cNvPr id="11" name="ZoneTexte 10"/>
          <p:cNvSpPr txBox="1">
            <a:spLocks noChangeArrowheads="1"/>
          </p:cNvSpPr>
          <p:nvPr/>
        </p:nvSpPr>
        <p:spPr bwMode="auto">
          <a:xfrm>
            <a:off x="478318" y="858971"/>
            <a:ext cx="3657746" cy="273601"/>
          </a:xfrm>
          <a:prstGeom prst="rect">
            <a:avLst/>
          </a:prstGeom>
          <a:noFill/>
          <a:ln w="19050">
            <a:noFill/>
            <a:prstDash val="sysDot"/>
            <a:miter lim="800000"/>
            <a:headEnd/>
            <a:tailEnd/>
          </a:ln>
        </p:spPr>
        <p:txBody>
          <a:bodyPr wrap="square">
            <a:spAutoFit/>
          </a:bodyPr>
          <a:lstStyle/>
          <a:p>
            <a:pPr>
              <a:lnSpc>
                <a:spcPct val="120000"/>
              </a:lnSpc>
            </a:pPr>
            <a:r>
              <a:rPr lang="en-US" sz="1100" i="1" dirty="0">
                <a:latin typeface="Tahoma" panose="020B0604030504040204" pitchFamily="34" charset="0"/>
                <a:ea typeface="Tahoma" panose="020B0604030504040204" pitchFamily="34" charset="0"/>
                <a:cs typeface="Tahoma" panose="020B0604030504040204" pitchFamily="34" charset="0"/>
              </a:rPr>
              <a:t>Unionization</a:t>
            </a:r>
            <a:endParaRPr lang="en-US" sz="1100" b="0" i="1" dirty="0">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566444" y="4602951"/>
            <a:ext cx="4951854" cy="592470"/>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en-GB" sz="1100" b="0" dirty="0">
                <a:latin typeface="Tahoma" panose="020B0604030504040204" pitchFamily="34" charset="0"/>
                <a:ea typeface="Tahoma" panose="020B0604030504040204" pitchFamily="34" charset="0"/>
                <a:cs typeface="Tahoma" panose="020B0604030504040204" pitchFamily="34" charset="0"/>
              </a:rPr>
              <a:t>Only one in ten companies taking part in the survey is unionized. More than one-quarter of companies in the region with more than 15 employees are unionized.  </a:t>
            </a:r>
          </a:p>
        </p:txBody>
      </p:sp>
      <p:sp>
        <p:nvSpPr>
          <p:cNvPr id="23" name="Rectangle 1"/>
          <p:cNvSpPr>
            <a:spLocks noChangeArrowheads="1"/>
          </p:cNvSpPr>
          <p:nvPr/>
        </p:nvSpPr>
        <p:spPr bwMode="auto">
          <a:xfrm>
            <a:off x="489094" y="1249095"/>
            <a:ext cx="428492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Figure</a:t>
            </a:r>
            <a:r>
              <a:rPr kumimoji="0" lang="en-CA" altLang="fr-FR" sz="900" b="1" i="0" u="none" strike="noStrike" cap="none" normalizeH="0" dirty="0">
                <a:ln>
                  <a:noFill/>
                </a:ln>
                <a:solidFill>
                  <a:schemeClr val="tx1"/>
                </a:solidFill>
                <a:effectLst/>
                <a:latin typeface="Tahoma" pitchFamily="34" charset="0"/>
                <a:ea typeface="Times New Roman" pitchFamily="18" charset="0"/>
                <a:cs typeface="Tahoma" pitchFamily="34" charset="0"/>
              </a:rPr>
              <a:t> 3</a:t>
            </a:r>
            <a:r>
              <a:rPr kumimoji="0" lang="en-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 Presence of a union in the company </a:t>
            </a:r>
            <a:r>
              <a:rPr kumimoji="0" lang="en-CA"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(n=198)</a:t>
            </a:r>
            <a:endParaRPr kumimoji="0" lang="en-CA" altLang="fr-FR" sz="800" b="0" i="0" u="none" strike="noStrike" cap="none" normalizeH="0" baseline="0" dirty="0">
              <a:ln>
                <a:noFill/>
              </a:ln>
              <a:solidFill>
                <a:schemeClr val="tx1"/>
              </a:solidFill>
              <a:effectLst/>
            </a:endParaRPr>
          </a:p>
        </p:txBody>
      </p:sp>
      <p:sp>
        <p:nvSpPr>
          <p:cNvPr id="24" name="Rectangle 2"/>
          <p:cNvSpPr>
            <a:spLocks noChangeArrowheads="1"/>
          </p:cNvSpPr>
          <p:nvPr/>
        </p:nvSpPr>
        <p:spPr bwMode="auto">
          <a:xfrm>
            <a:off x="740544" y="3075354"/>
            <a:ext cx="2046618" cy="775677"/>
          </a:xfrm>
          <a:prstGeom prst="rect">
            <a:avLst/>
          </a:prstGeom>
          <a:solidFill>
            <a:srgbClr val="FFFFFF"/>
          </a:solidFill>
          <a:ln w="22225">
            <a:solidFill>
              <a:srgbClr val="1B467B"/>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tabLst>
                <a:tab pos="1435100" algn="l"/>
              </a:tabLst>
              <a:defRPr/>
            </a:pPr>
            <a:r>
              <a:rPr lang="en-CA" altLang="fr-FR" sz="800" b="0" dirty="0">
                <a:latin typeface="Tahoma" pitchFamily="34" charset="0"/>
                <a:cs typeface="Arial" pitchFamily="34" charset="0"/>
              </a:rPr>
              <a:t>Commerce/accomm./restau      97% +</a:t>
            </a:r>
          </a:p>
          <a:p>
            <a:pPr marL="85725" indent="-85725" eaLnBrk="0" hangingPunct="0">
              <a:lnSpc>
                <a:spcPts val="1100"/>
              </a:lnSpc>
              <a:spcBef>
                <a:spcPts val="0"/>
              </a:spcBef>
              <a:buFont typeface="Wingdings" panose="05000000000000000000" pitchFamily="2" charset="2"/>
              <a:buChar char="§"/>
              <a:tabLst>
                <a:tab pos="1435100" algn="l"/>
              </a:tabLst>
              <a:defRPr/>
            </a:pPr>
            <a:r>
              <a:rPr lang="en-CA" altLang="fr-FR" sz="800" b="0" dirty="0">
                <a:latin typeface="Tahoma" pitchFamily="34" charset="0"/>
                <a:cs typeface="Arial" pitchFamily="34" charset="0"/>
              </a:rPr>
              <a:t>Medium-sized businesses	96% +</a:t>
            </a:r>
          </a:p>
          <a:p>
            <a:pPr marL="85725" lvl="0" indent="-85725" eaLnBrk="0" hangingPunct="0">
              <a:lnSpc>
                <a:spcPts val="1100"/>
              </a:lnSpc>
              <a:spcBef>
                <a:spcPts val="0"/>
              </a:spcBef>
              <a:buFont typeface="Wingdings" panose="05000000000000000000" pitchFamily="2" charset="2"/>
              <a:buChar char="§"/>
              <a:tabLst>
                <a:tab pos="1435100" algn="l"/>
              </a:tabLst>
              <a:defRPr/>
            </a:pPr>
            <a:r>
              <a:rPr lang="en-CA" sz="800" b="0" dirty="0">
                <a:latin typeface="Tahoma" pitchFamily="34" charset="0"/>
                <a:cs typeface="Arial" pitchFamily="34" charset="0"/>
              </a:rPr>
              <a:t>0% employees 55 yrs+	98% +</a:t>
            </a:r>
          </a:p>
          <a:p>
            <a:pPr marL="85725" lvl="0" indent="-85725" eaLnBrk="0" hangingPunct="0">
              <a:lnSpc>
                <a:spcPts val="1100"/>
              </a:lnSpc>
              <a:spcBef>
                <a:spcPts val="0"/>
              </a:spcBef>
              <a:buFont typeface="Wingdings" panose="05000000000000000000" pitchFamily="2" charset="2"/>
              <a:buChar char="§"/>
              <a:tabLst>
                <a:tab pos="1435100" algn="l"/>
              </a:tabLst>
              <a:defRPr/>
            </a:pPr>
            <a:r>
              <a:rPr lang="en-CA" sz="800" b="0" dirty="0">
                <a:latin typeface="Tahoma" pitchFamily="34" charset="0"/>
                <a:cs typeface="Arial" pitchFamily="34" charset="0"/>
              </a:rPr>
              <a:t>1-2 positions to fill               97% +</a:t>
            </a:r>
          </a:p>
          <a:p>
            <a:pPr marL="85725" indent="-85725" eaLnBrk="0" hangingPunct="0">
              <a:lnSpc>
                <a:spcPts val="1100"/>
              </a:lnSpc>
              <a:spcBef>
                <a:spcPts val="0"/>
              </a:spcBef>
              <a:buFont typeface="Wingdings" panose="05000000000000000000" pitchFamily="2" charset="2"/>
              <a:buChar char="§"/>
              <a:tabLst>
                <a:tab pos="1435100" algn="l"/>
              </a:tabLst>
              <a:defRPr/>
            </a:pPr>
            <a:r>
              <a:rPr lang="en-CA" sz="800" b="0" dirty="0">
                <a:latin typeface="Tahoma" pitchFamily="34" charset="0"/>
                <a:cs typeface="Arial" pitchFamily="34" charset="0"/>
              </a:rPr>
              <a:t>50%+ employees 55 yrs+	97% +</a:t>
            </a:r>
          </a:p>
          <a:p>
            <a:pPr marL="85725" lvl="0" indent="-85725" eaLnBrk="0" hangingPunct="0">
              <a:lnSpc>
                <a:spcPts val="1100"/>
              </a:lnSpc>
              <a:spcBef>
                <a:spcPts val="0"/>
              </a:spcBef>
              <a:buFont typeface="Wingdings" panose="05000000000000000000" pitchFamily="2" charset="2"/>
              <a:buChar char="§"/>
              <a:tabLst>
                <a:tab pos="1435100" algn="l"/>
              </a:tabLst>
              <a:defRPr/>
            </a:pPr>
            <a:endParaRPr lang="fr-CA" sz="800" b="0" dirty="0">
              <a:latin typeface="Tahoma" pitchFamily="34" charset="0"/>
              <a:cs typeface="Arial" pitchFamily="34" charset="0"/>
            </a:endParaRPr>
          </a:p>
        </p:txBody>
      </p:sp>
      <p:cxnSp>
        <p:nvCxnSpPr>
          <p:cNvPr id="25" name="AutoShape 3"/>
          <p:cNvCxnSpPr>
            <a:cxnSpLocks noChangeShapeType="1"/>
          </p:cNvCxnSpPr>
          <p:nvPr/>
        </p:nvCxnSpPr>
        <p:spPr bwMode="auto">
          <a:xfrm flipV="1">
            <a:off x="1796902" y="2647507"/>
            <a:ext cx="834655" cy="427848"/>
          </a:xfrm>
          <a:prstGeom prst="straightConnector1">
            <a:avLst/>
          </a:prstGeom>
          <a:noFill/>
          <a:ln w="22225">
            <a:solidFill>
              <a:srgbClr val="1B467B"/>
            </a:solidFill>
            <a:round/>
            <a:headEnd/>
            <a:tailEnd/>
          </a:ln>
          <a:extLst>
            <a:ext uri="{909E8E84-426E-40DD-AFC4-6F175D3DCCD1}">
              <a14:hiddenFill xmlns:a14="http://schemas.microsoft.com/office/drawing/2010/main">
                <a:noFill/>
              </a14:hiddenFill>
            </a:ext>
          </a:extLst>
        </p:spPr>
      </p:cxnSp>
      <p:cxnSp>
        <p:nvCxnSpPr>
          <p:cNvPr id="27" name="AutoShape 3"/>
          <p:cNvCxnSpPr>
            <a:cxnSpLocks noChangeShapeType="1"/>
            <a:endCxn id="16" idx="1"/>
          </p:cNvCxnSpPr>
          <p:nvPr/>
        </p:nvCxnSpPr>
        <p:spPr bwMode="auto">
          <a:xfrm>
            <a:off x="5099896" y="1868706"/>
            <a:ext cx="473024" cy="3996"/>
          </a:xfrm>
          <a:prstGeom prst="straightConnector1">
            <a:avLst/>
          </a:prstGeom>
          <a:noFill/>
          <a:ln w="22225">
            <a:solidFill>
              <a:srgbClr val="F47206"/>
            </a:solidFill>
            <a:round/>
            <a:headEnd/>
            <a:tailEnd/>
          </a:ln>
          <a:extLst>
            <a:ext uri="{909E8E84-426E-40DD-AFC4-6F175D3DCCD1}">
              <a14:hiddenFill xmlns:a14="http://schemas.microsoft.com/office/drawing/2010/main">
                <a:noFill/>
              </a14:hiddenFill>
            </a:ext>
          </a:extLst>
        </p:spPr>
      </p:cxnSp>
      <p:sp>
        <p:nvSpPr>
          <p:cNvPr id="16" name="Rectangle 2"/>
          <p:cNvSpPr>
            <a:spLocks noChangeArrowheads="1"/>
          </p:cNvSpPr>
          <p:nvPr/>
        </p:nvSpPr>
        <p:spPr bwMode="auto">
          <a:xfrm>
            <a:off x="5572920" y="1529741"/>
            <a:ext cx="2023846" cy="685922"/>
          </a:xfrm>
          <a:prstGeom prst="rect">
            <a:avLst/>
          </a:prstGeom>
          <a:solidFill>
            <a:srgbClr val="FFFFFF"/>
          </a:solidFill>
          <a:ln w="22225">
            <a:solidFill>
              <a:srgbClr val="F47206"/>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tabLst>
                <a:tab pos="1435100" algn="l"/>
              </a:tabLst>
              <a:defRPr/>
            </a:pPr>
            <a:r>
              <a:rPr lang="en-CA" altLang="fr-FR" sz="800" b="0" dirty="0">
                <a:latin typeface="Tahoma" pitchFamily="34" charset="0"/>
                <a:cs typeface="Arial" pitchFamily="34" charset="0"/>
              </a:rPr>
              <a:t>Large companies	26% +</a:t>
            </a:r>
          </a:p>
          <a:p>
            <a:pPr marL="85725" lvl="0" indent="-85725" eaLnBrk="0" hangingPunct="0">
              <a:lnSpc>
                <a:spcPts val="1100"/>
              </a:lnSpc>
              <a:spcBef>
                <a:spcPts val="0"/>
              </a:spcBef>
              <a:buFont typeface="Wingdings" panose="05000000000000000000" pitchFamily="2" charset="2"/>
              <a:buChar char="§"/>
              <a:tabLst>
                <a:tab pos="1435100" algn="l"/>
              </a:tabLst>
              <a:defRPr/>
            </a:pPr>
            <a:r>
              <a:rPr lang="en-CA" sz="800" b="0" dirty="0">
                <a:latin typeface="Tahoma" pitchFamily="34" charset="0"/>
                <a:cs typeface="Arial" pitchFamily="34" charset="0"/>
              </a:rPr>
              <a:t>1-49% jobs little/no qual.	18% +</a:t>
            </a:r>
          </a:p>
          <a:p>
            <a:pPr marL="85725" indent="-85725" eaLnBrk="0" hangingPunct="0">
              <a:lnSpc>
                <a:spcPts val="1100"/>
              </a:lnSpc>
              <a:spcBef>
                <a:spcPts val="0"/>
              </a:spcBef>
              <a:buFont typeface="Wingdings" panose="05000000000000000000" pitchFamily="2" charset="2"/>
              <a:buChar char="§"/>
              <a:tabLst>
                <a:tab pos="1435100" algn="l"/>
              </a:tabLst>
              <a:defRPr/>
            </a:pPr>
            <a:r>
              <a:rPr lang="en-CA" sz="800" b="0" dirty="0">
                <a:latin typeface="Tahoma" pitchFamily="34" charset="0"/>
                <a:cs typeface="Arial" pitchFamily="34" charset="0"/>
              </a:rPr>
              <a:t>3+ positions to fill	22% +</a:t>
            </a:r>
          </a:p>
          <a:p>
            <a:pPr marL="85725" lvl="0" indent="-85725" eaLnBrk="0" hangingPunct="0">
              <a:lnSpc>
                <a:spcPts val="1100"/>
              </a:lnSpc>
              <a:spcBef>
                <a:spcPts val="0"/>
              </a:spcBef>
              <a:buFont typeface="Wingdings" panose="05000000000000000000" pitchFamily="2" charset="2"/>
              <a:buChar char="§"/>
              <a:tabLst>
                <a:tab pos="1435100" algn="l"/>
              </a:tabLst>
              <a:defRPr/>
            </a:pPr>
            <a:r>
              <a:rPr lang="en-CA" sz="800" b="0" dirty="0">
                <a:latin typeface="Tahoma" pitchFamily="34" charset="0"/>
                <a:cs typeface="Arial" pitchFamily="34" charset="0"/>
              </a:rPr>
              <a:t>1-49% employees 55 yrs+	19% +</a:t>
            </a:r>
          </a:p>
          <a:p>
            <a:pPr marL="85725" indent="-85725" eaLnBrk="0" hangingPunct="0">
              <a:lnSpc>
                <a:spcPts val="1100"/>
              </a:lnSpc>
              <a:spcBef>
                <a:spcPts val="0"/>
              </a:spcBef>
              <a:buFont typeface="Wingdings" panose="05000000000000000000" pitchFamily="2" charset="2"/>
              <a:buChar char="§"/>
              <a:tabLst>
                <a:tab pos="1073150" algn="l"/>
              </a:tabLst>
              <a:defRPr/>
            </a:pPr>
            <a:endParaRPr lang="fr-CA" altLang="fr-FR" sz="800" b="0" dirty="0">
              <a:latin typeface="Tahoma" pitchFamily="34" charset="0"/>
              <a:cs typeface="Arial" pitchFamily="34" charset="0"/>
            </a:endParaRPr>
          </a:p>
          <a:p>
            <a:pPr marL="85725" indent="-85725" eaLnBrk="0" hangingPunct="0">
              <a:lnSpc>
                <a:spcPts val="1100"/>
              </a:lnSpc>
              <a:spcBef>
                <a:spcPts val="0"/>
              </a:spcBef>
              <a:buFont typeface="Wingdings" panose="05000000000000000000" pitchFamily="2" charset="2"/>
              <a:buChar char="§"/>
              <a:tabLst>
                <a:tab pos="1073150" algn="l"/>
              </a:tabLst>
              <a:defRPr/>
            </a:pPr>
            <a:endParaRPr lang="fr-CA" altLang="fr-FR" sz="800" b="0" dirty="0">
              <a:latin typeface="Tahoma" pitchFamily="34" charset="0"/>
              <a:cs typeface="Arial" pitchFamily="34" charset="0"/>
            </a:endParaRPr>
          </a:p>
        </p:txBody>
      </p:sp>
    </p:spTree>
    <p:extLst>
      <p:ext uri="{BB962C8B-B14F-4D97-AF65-F5344CB8AC3E}">
        <p14:creationId xmlns:p14="http://schemas.microsoft.com/office/powerpoint/2010/main" val="87377335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334" y="1171777"/>
            <a:ext cx="7307959" cy="500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Espace réservé du numéro de diapositive 1"/>
          <p:cNvSpPr txBox="1">
            <a:spLocks/>
          </p:cNvSpPr>
          <p:nvPr/>
        </p:nvSpPr>
        <p:spPr bwMode="auto">
          <a:xfrm>
            <a:off x="7963786" y="6208418"/>
            <a:ext cx="46351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18</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6" name="Rectangle 15"/>
          <p:cNvSpPr/>
          <p:nvPr/>
        </p:nvSpPr>
        <p:spPr>
          <a:xfrm>
            <a:off x="3306726" y="6153861"/>
            <a:ext cx="2410975" cy="207749"/>
          </a:xfrm>
          <a:prstGeom prst="rect">
            <a:avLst/>
          </a:prstGeom>
        </p:spPr>
        <p:txBody>
          <a:bodyPr wrap="square">
            <a:spAutoFit/>
          </a:bodyPr>
          <a:lstStyle/>
          <a:p>
            <a:pPr>
              <a:spcAft>
                <a:spcPts val="600"/>
              </a:spcAft>
            </a:pPr>
            <a:r>
              <a:rPr lang="fr-FR" sz="750" b="0" dirty="0">
                <a:latin typeface="Tahoma" panose="020B0604030504040204" pitchFamily="34" charset="0"/>
                <a:ea typeface="Tahoma" panose="020B0604030504040204" pitchFamily="34" charset="0"/>
                <a:cs typeface="Tahoma" panose="020B0604030504040204" pitchFamily="34" charset="0"/>
              </a:rPr>
              <a:t>Excludes the </a:t>
            </a:r>
            <a:r>
              <a:rPr lang="fr-FR" sz="750" b="0" i="1" dirty="0">
                <a:latin typeface="Tahoma" panose="020B0604030504040204" pitchFamily="34" charset="0"/>
                <a:ea typeface="Tahoma" panose="020B0604030504040204" pitchFamily="34" charset="0"/>
                <a:cs typeface="Tahoma" panose="020B0604030504040204" pitchFamily="34" charset="0"/>
              </a:rPr>
              <a:t>Don’t know</a:t>
            </a:r>
            <a:r>
              <a:rPr lang="fr-FR" sz="750" b="0" dirty="0">
                <a:latin typeface="Tahoma" panose="020B0604030504040204" pitchFamily="34" charset="0"/>
                <a:ea typeface="Tahoma" panose="020B0604030504040204" pitchFamily="34" charset="0"/>
                <a:cs typeface="Tahoma" panose="020B0604030504040204" pitchFamily="34" charset="0"/>
              </a:rPr>
              <a:t> and the </a:t>
            </a:r>
            <a:r>
              <a:rPr lang="fr-FR" sz="750" b="0" i="1" dirty="0">
                <a:latin typeface="Tahoma" panose="020B0604030504040204" pitchFamily="34" charset="0"/>
                <a:ea typeface="Tahoma" panose="020B0604030504040204" pitchFamily="34" charset="0"/>
                <a:cs typeface="Tahoma" panose="020B0604030504040204" pitchFamily="34" charset="0"/>
              </a:rPr>
              <a:t>Not applicable</a:t>
            </a:r>
            <a:r>
              <a:rPr lang="fr-FR" sz="750" b="0" dirty="0">
                <a:latin typeface="Tahoma" panose="020B0604030504040204" pitchFamily="34" charset="0"/>
                <a:ea typeface="Tahoma" panose="020B0604030504040204" pitchFamily="34" charset="0"/>
                <a:cs typeface="Tahoma" panose="020B0604030504040204" pitchFamily="34" charset="0"/>
              </a:rPr>
              <a:t>.</a:t>
            </a:r>
          </a:p>
        </p:txBody>
      </p:sp>
      <p:sp>
        <p:nvSpPr>
          <p:cNvPr id="17" name="ZoneTexte 16"/>
          <p:cNvSpPr txBox="1">
            <a:spLocks noChangeArrowheads="1"/>
          </p:cNvSpPr>
          <p:nvPr/>
        </p:nvSpPr>
        <p:spPr bwMode="auto">
          <a:xfrm>
            <a:off x="7708594" y="946632"/>
            <a:ext cx="1136204" cy="4593565"/>
          </a:xfrm>
          <a:prstGeom prst="rect">
            <a:avLst/>
          </a:prstGeom>
          <a:noFill/>
          <a:ln w="19050">
            <a:noFill/>
            <a:prstDash val="sysDot"/>
            <a:miter lim="800000"/>
            <a:headEnd/>
            <a:tailEnd/>
          </a:ln>
        </p:spPr>
        <p:txBody>
          <a:bodyPr wrap="square">
            <a:spAutoFit/>
          </a:bodyPr>
          <a:lstStyle/>
          <a:p>
            <a:pPr algn="ctr">
              <a:lnSpc>
                <a:spcPct val="120000"/>
              </a:lnSpc>
              <a:spcAft>
                <a:spcPts val="600"/>
              </a:spcAft>
            </a:pPr>
            <a:r>
              <a:rPr lang="fr-CA" sz="900" b="0" dirty="0">
                <a:latin typeface="Tahoma" panose="020B0604030504040204" pitchFamily="34" charset="0"/>
                <a:ea typeface="Tahoma" panose="020B0604030504040204" pitchFamily="34" charset="0"/>
                <a:cs typeface="Tahoma" panose="020B0604030504040204" pitchFamily="34" charset="0"/>
              </a:rPr>
              <a:t>% of don’t know and N/A</a:t>
            </a:r>
          </a:p>
          <a:p>
            <a:pPr algn="ctr">
              <a:lnSpc>
                <a:spcPct val="120000"/>
              </a:lnSpc>
              <a:spcAft>
                <a:spcPts val="100"/>
              </a:spcAft>
            </a:pPr>
            <a:r>
              <a:rPr lang="fr-CA" sz="900" b="0" dirty="0">
                <a:latin typeface="Tahoma" panose="020B0604030504040204" pitchFamily="34" charset="0"/>
                <a:ea typeface="Tahoma" panose="020B0604030504040204" pitchFamily="34" charset="0"/>
                <a:cs typeface="Tahoma" panose="020B0604030504040204" pitchFamily="34" charset="0"/>
              </a:rPr>
              <a:t>19%</a:t>
            </a:r>
          </a:p>
          <a:p>
            <a:pPr algn="ctr">
              <a:lnSpc>
                <a:spcPct val="120000"/>
              </a:lnSpc>
              <a:spcAft>
                <a:spcPts val="100"/>
              </a:spcAft>
            </a:pPr>
            <a:endParaRPr lang="fr-CA" sz="900" b="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spcAft>
                <a:spcPts val="100"/>
              </a:spcAft>
            </a:pPr>
            <a:endParaRPr lang="fr-CA" sz="900" b="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spcAft>
                <a:spcPts val="100"/>
              </a:spcAft>
            </a:pPr>
            <a:r>
              <a:rPr lang="fr-CA" sz="900" b="0" dirty="0">
                <a:latin typeface="Tahoma" panose="020B0604030504040204" pitchFamily="34" charset="0"/>
                <a:ea typeface="Tahoma" panose="020B0604030504040204" pitchFamily="34" charset="0"/>
                <a:cs typeface="Tahoma" panose="020B0604030504040204" pitchFamily="34" charset="0"/>
              </a:rPr>
              <a:t>13%</a:t>
            </a:r>
          </a:p>
          <a:p>
            <a:pPr algn="ctr">
              <a:lnSpc>
                <a:spcPct val="120000"/>
              </a:lnSpc>
              <a:spcAft>
                <a:spcPts val="100"/>
              </a:spcAft>
            </a:pPr>
            <a:endParaRPr lang="fr-CA" sz="900" b="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spcAft>
                <a:spcPts val="100"/>
              </a:spcAft>
            </a:pPr>
            <a:endParaRPr lang="fr-CA" sz="900" b="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spcAft>
                <a:spcPts val="100"/>
              </a:spcAft>
            </a:pPr>
            <a:r>
              <a:rPr lang="fr-CA" sz="900" b="0" dirty="0">
                <a:latin typeface="Tahoma" panose="020B0604030504040204" pitchFamily="34" charset="0"/>
                <a:ea typeface="Tahoma" panose="020B0604030504040204" pitchFamily="34" charset="0"/>
                <a:cs typeface="Tahoma" panose="020B0604030504040204" pitchFamily="34" charset="0"/>
              </a:rPr>
              <a:t>9%</a:t>
            </a:r>
          </a:p>
          <a:p>
            <a:pPr algn="ctr">
              <a:lnSpc>
                <a:spcPct val="120000"/>
              </a:lnSpc>
              <a:spcAft>
                <a:spcPts val="100"/>
              </a:spcAft>
            </a:pPr>
            <a:endParaRPr lang="fr-CA" sz="900" b="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spcAft>
                <a:spcPts val="100"/>
              </a:spcAft>
            </a:pPr>
            <a:endParaRPr lang="fr-CA" sz="900" b="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spcAft>
                <a:spcPts val="100"/>
              </a:spcAft>
            </a:pPr>
            <a:r>
              <a:rPr lang="fr-CA" sz="900" b="0" dirty="0">
                <a:latin typeface="Tahoma" panose="020B0604030504040204" pitchFamily="34" charset="0"/>
                <a:ea typeface="Tahoma" panose="020B0604030504040204" pitchFamily="34" charset="0"/>
                <a:cs typeface="Tahoma" panose="020B0604030504040204" pitchFamily="34" charset="0"/>
              </a:rPr>
              <a:t>23%</a:t>
            </a:r>
          </a:p>
          <a:p>
            <a:pPr algn="ctr">
              <a:lnSpc>
                <a:spcPct val="120000"/>
              </a:lnSpc>
              <a:spcAft>
                <a:spcPts val="100"/>
              </a:spcAft>
            </a:pPr>
            <a:endParaRPr lang="fr-CA" sz="900" b="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spcAft>
                <a:spcPts val="100"/>
              </a:spcAft>
            </a:pPr>
            <a:endParaRPr lang="fr-CA" sz="900" b="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spcAft>
                <a:spcPts val="100"/>
              </a:spcAft>
            </a:pPr>
            <a:r>
              <a:rPr lang="fr-CA" sz="900" b="0" dirty="0">
                <a:latin typeface="Tahoma" panose="020B0604030504040204" pitchFamily="34" charset="0"/>
                <a:ea typeface="Tahoma" panose="020B0604030504040204" pitchFamily="34" charset="0"/>
                <a:cs typeface="Tahoma" panose="020B0604030504040204" pitchFamily="34" charset="0"/>
              </a:rPr>
              <a:t>35%</a:t>
            </a:r>
          </a:p>
          <a:p>
            <a:pPr algn="ctr">
              <a:lnSpc>
                <a:spcPct val="120000"/>
              </a:lnSpc>
              <a:spcAft>
                <a:spcPts val="100"/>
              </a:spcAft>
            </a:pPr>
            <a:endParaRPr lang="fr-CA" sz="900" b="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spcAft>
                <a:spcPts val="100"/>
              </a:spcAft>
            </a:pPr>
            <a:endParaRPr lang="fr-CA" sz="900" b="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spcAft>
                <a:spcPts val="100"/>
              </a:spcAft>
            </a:pPr>
            <a:r>
              <a:rPr lang="fr-CA" sz="900" b="0" dirty="0">
                <a:latin typeface="Tahoma" panose="020B0604030504040204" pitchFamily="34" charset="0"/>
                <a:ea typeface="Tahoma" panose="020B0604030504040204" pitchFamily="34" charset="0"/>
                <a:cs typeface="Tahoma" panose="020B0604030504040204" pitchFamily="34" charset="0"/>
              </a:rPr>
              <a:t>24%</a:t>
            </a:r>
          </a:p>
          <a:p>
            <a:pPr algn="ctr">
              <a:lnSpc>
                <a:spcPct val="120000"/>
              </a:lnSpc>
              <a:spcAft>
                <a:spcPts val="100"/>
              </a:spcAft>
            </a:pPr>
            <a:endParaRPr lang="fr-CA" sz="900" b="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spcAft>
                <a:spcPts val="100"/>
              </a:spcAft>
            </a:pPr>
            <a:endParaRPr lang="fr-CA" sz="900" b="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spcAft>
                <a:spcPts val="100"/>
              </a:spcAft>
            </a:pPr>
            <a:r>
              <a:rPr lang="fr-CA" sz="900" b="0" dirty="0">
                <a:latin typeface="Tahoma" panose="020B0604030504040204" pitchFamily="34" charset="0"/>
                <a:ea typeface="Tahoma" panose="020B0604030504040204" pitchFamily="34" charset="0"/>
                <a:cs typeface="Tahoma" panose="020B0604030504040204" pitchFamily="34" charset="0"/>
              </a:rPr>
              <a:t>14%</a:t>
            </a:r>
          </a:p>
          <a:p>
            <a:pPr algn="ctr">
              <a:lnSpc>
                <a:spcPct val="120000"/>
              </a:lnSpc>
              <a:spcAft>
                <a:spcPts val="100"/>
              </a:spcAft>
            </a:pPr>
            <a:endParaRPr lang="fr-CA" sz="900" b="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spcAft>
                <a:spcPts val="100"/>
              </a:spcAft>
            </a:pPr>
            <a:endParaRPr lang="fr-CA" sz="900" b="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pPr>
            <a:r>
              <a:rPr lang="fr-CA" sz="900" b="0" dirty="0">
                <a:latin typeface="Tahoma" panose="020B0604030504040204" pitchFamily="34" charset="0"/>
                <a:ea typeface="Tahoma" panose="020B0604030504040204" pitchFamily="34" charset="0"/>
                <a:cs typeface="Tahoma" panose="020B0604030504040204" pitchFamily="34" charset="0"/>
              </a:rPr>
              <a:t>31%</a:t>
            </a: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4127" y="12534"/>
            <a:ext cx="691304" cy="667950"/>
          </a:xfrm>
          <a:prstGeom prst="rect">
            <a:avLst/>
          </a:prstGeom>
        </p:spPr>
      </p:pic>
      <p:sp>
        <p:nvSpPr>
          <p:cNvPr id="11"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5. 	Labour issues and challenges</a:t>
            </a:r>
          </a:p>
        </p:txBody>
      </p:sp>
      <p:sp>
        <p:nvSpPr>
          <p:cNvPr id="13" name="Rectangle 1"/>
          <p:cNvSpPr>
            <a:spLocks noChangeArrowheads="1"/>
          </p:cNvSpPr>
          <p:nvPr/>
        </p:nvSpPr>
        <p:spPr bwMode="auto">
          <a:xfrm>
            <a:off x="489094" y="866307"/>
            <a:ext cx="428492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Figure</a:t>
            </a:r>
            <a:r>
              <a:rPr kumimoji="0" lang="fr-CA" altLang="fr-FR" sz="900" b="1" i="0" u="none" strike="noStrike" cap="none" normalizeH="0" dirty="0">
                <a:ln>
                  <a:noFill/>
                </a:ln>
                <a:solidFill>
                  <a:schemeClr val="tx1"/>
                </a:solidFill>
                <a:effectLst/>
                <a:latin typeface="Tahoma" pitchFamily="34" charset="0"/>
                <a:ea typeface="Times New Roman" pitchFamily="18" charset="0"/>
                <a:cs typeface="Tahoma" pitchFamily="34" charset="0"/>
              </a:rPr>
              <a:t> 4</a:t>
            </a:r>
            <a:r>
              <a:rPr lang="fr-CA" altLang="fr-FR" sz="900" dirty="0">
                <a:latin typeface="Tahoma" pitchFamily="34" charset="0"/>
                <a:ea typeface="Times New Roman" pitchFamily="18" charset="0"/>
                <a:cs typeface="Tahoma" pitchFamily="34" charset="0"/>
              </a:rPr>
              <a:t> – Importance of some labour issues </a:t>
            </a:r>
            <a:r>
              <a:rPr lang="fr-CA" altLang="fr-FR" sz="900" b="0" dirty="0">
                <a:latin typeface="Tahoma" pitchFamily="34" charset="0"/>
                <a:ea typeface="Times New Roman" pitchFamily="18" charset="0"/>
                <a:cs typeface="Tahoma" pitchFamily="34" charset="0"/>
              </a:rPr>
              <a:t>(n=198)</a:t>
            </a:r>
            <a:endParaRPr kumimoji="0" lang="fr-CA" altLang="fr-FR" sz="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988951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1"/>
          <p:cNvSpPr txBox="1">
            <a:spLocks/>
          </p:cNvSpPr>
          <p:nvPr/>
        </p:nvSpPr>
        <p:spPr bwMode="auto">
          <a:xfrm>
            <a:off x="7963786" y="6208418"/>
            <a:ext cx="46351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19</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5499798" y="1276327"/>
            <a:ext cx="3355633" cy="2746906"/>
          </a:xfrm>
          <a:prstGeom prst="rect">
            <a:avLst/>
          </a:prstGeom>
        </p:spPr>
        <p:txBody>
          <a:bodyPr wrap="square">
            <a:spAutoFit/>
          </a:bodyPr>
          <a:lstStyle/>
          <a:p>
            <a:pPr marL="171450" indent="-171450">
              <a:spcAft>
                <a:spcPts val="600"/>
              </a:spcAft>
              <a:buFont typeface="Wingdings" panose="05000000000000000000" pitchFamily="2" charset="2"/>
              <a:buChar char="§"/>
            </a:pPr>
            <a:r>
              <a:rPr lang="en-GB" sz="1050" b="0" dirty="0">
                <a:latin typeface="Tahoma" panose="020B0604030504040204" pitchFamily="34" charset="0"/>
                <a:ea typeface="Tahoma" panose="020B0604030504040204" pitchFamily="34" charset="0"/>
                <a:cs typeface="Tahoma" panose="020B0604030504040204" pitchFamily="34" charset="0"/>
              </a:rPr>
              <a:t>The three most important issues for companies in the region are retention (84%) and recruiting (81%) of qualified labour, and the integration of employees 35 and under (83%) (Table 12). </a:t>
            </a:r>
          </a:p>
          <a:p>
            <a:pPr marL="171450" indent="-171450">
              <a:spcAft>
                <a:spcPts val="600"/>
              </a:spcAft>
              <a:buFont typeface="Wingdings" panose="05000000000000000000" pitchFamily="2" charset="2"/>
              <a:buChar char="§"/>
            </a:pPr>
            <a:r>
              <a:rPr lang="en-GB" sz="1050" b="0" dirty="0">
                <a:latin typeface="Tahoma" panose="020B0604030504040204" pitchFamily="34" charset="0"/>
                <a:ea typeface="Tahoma" panose="020B0604030504040204" pitchFamily="34" charset="0"/>
                <a:cs typeface="Tahoma" panose="020B0604030504040204" pitchFamily="34" charset="0"/>
              </a:rPr>
              <a:t>This is followed by concerns about company management succession (74% and the recruiting of seasonal employees (71%). </a:t>
            </a:r>
          </a:p>
          <a:p>
            <a:pPr marL="171450" indent="-171450">
              <a:spcAft>
                <a:spcPts val="600"/>
              </a:spcAft>
              <a:buFont typeface="Wingdings" panose="05000000000000000000" pitchFamily="2" charset="2"/>
              <a:buChar char="§"/>
            </a:pPr>
            <a:r>
              <a:rPr lang="en-GB" sz="1050" b="0" dirty="0">
                <a:latin typeface="Tahoma" panose="020B0604030504040204" pitchFamily="34" charset="0"/>
                <a:ea typeface="Tahoma" panose="020B0604030504040204" pitchFamily="34" charset="0"/>
                <a:cs typeface="Tahoma" panose="020B0604030504040204" pitchFamily="34" charset="0"/>
              </a:rPr>
              <a:t>The issues of integrating employees from cultural communities or those with few or no qualifications are of less concern to the companies surveyed.</a:t>
            </a:r>
          </a:p>
          <a:p>
            <a:pPr marL="171450" indent="-171450">
              <a:spcAft>
                <a:spcPts val="600"/>
              </a:spcAft>
              <a:buFont typeface="Wingdings" panose="05000000000000000000" pitchFamily="2" charset="2"/>
              <a:buChar char="§"/>
            </a:pPr>
            <a:r>
              <a:rPr lang="en-GB" sz="1050" b="0" dirty="0">
                <a:latin typeface="Tahoma" panose="020B0604030504040204" pitchFamily="34" charset="0"/>
                <a:ea typeface="Tahoma" panose="020B0604030504040204" pitchFamily="34" charset="0"/>
                <a:cs typeface="Tahoma" panose="020B0604030504040204" pitchFamily="34" charset="0"/>
              </a:rPr>
              <a:t>According to the companies, recruiting for seasonal jobs is difficult due to the general lack of labour and the very nature of those types of jobs, i.e., short term, unstable, few hours offered and a modest salary (Table 13). </a:t>
            </a: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4127" y="12534"/>
            <a:ext cx="691304" cy="667950"/>
          </a:xfrm>
          <a:prstGeom prst="rect">
            <a:avLst/>
          </a:prstGeom>
        </p:spPr>
      </p:pic>
      <p:sp>
        <p:nvSpPr>
          <p:cNvPr id="11"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5. 	Labour issues and challenges</a:t>
            </a:r>
          </a:p>
        </p:txBody>
      </p:sp>
      <p:graphicFrame>
        <p:nvGraphicFramePr>
          <p:cNvPr id="12" name="Tableau 11"/>
          <p:cNvGraphicFramePr>
            <a:graphicFrameLocks noGrp="1"/>
          </p:cNvGraphicFramePr>
          <p:nvPr>
            <p:extLst>
              <p:ext uri="{D42A27DB-BD31-4B8C-83A1-F6EECF244321}">
                <p14:modId xmlns:p14="http://schemas.microsoft.com/office/powerpoint/2010/main" val="2615127481"/>
              </p:ext>
            </p:extLst>
          </p:nvPr>
        </p:nvGraphicFramePr>
        <p:xfrm>
          <a:off x="483791" y="1182338"/>
          <a:ext cx="4993817" cy="3530570"/>
        </p:xfrm>
        <a:graphic>
          <a:graphicData uri="http://schemas.openxmlformats.org/drawingml/2006/table">
            <a:tbl>
              <a:tblPr firstRow="1" firstCol="1" lastRow="1" lastCol="1" bandRow="1" bandCol="1">
                <a:tableStyleId>{5C22544A-7EE6-4342-B048-85BDC9FD1C3A}</a:tableStyleId>
              </a:tblPr>
              <a:tblGrid>
                <a:gridCol w="1780954">
                  <a:extLst>
                    <a:ext uri="{9D8B030D-6E8A-4147-A177-3AD203B41FA5}">
                      <a16:colId xmlns:a16="http://schemas.microsoft.com/office/drawing/2014/main" val="20000"/>
                    </a:ext>
                  </a:extLst>
                </a:gridCol>
                <a:gridCol w="877542">
                  <a:extLst>
                    <a:ext uri="{9D8B030D-6E8A-4147-A177-3AD203B41FA5}">
                      <a16:colId xmlns:a16="http://schemas.microsoft.com/office/drawing/2014/main" val="20001"/>
                    </a:ext>
                  </a:extLst>
                </a:gridCol>
                <a:gridCol w="1693482">
                  <a:extLst>
                    <a:ext uri="{9D8B030D-6E8A-4147-A177-3AD203B41FA5}">
                      <a16:colId xmlns:a16="http://schemas.microsoft.com/office/drawing/2014/main" val="20002"/>
                    </a:ext>
                  </a:extLst>
                </a:gridCol>
                <a:gridCol w="641839">
                  <a:extLst>
                    <a:ext uri="{9D8B030D-6E8A-4147-A177-3AD203B41FA5}">
                      <a16:colId xmlns:a16="http://schemas.microsoft.com/office/drawing/2014/main" val="20003"/>
                    </a:ext>
                  </a:extLst>
                </a:gridCol>
              </a:tblGrid>
              <a:tr h="328709">
                <a:tc>
                  <a:txBody>
                    <a:bodyPr/>
                    <a:lstStyle/>
                    <a:p>
                      <a:pPr marL="85725" indent="0">
                        <a:lnSpc>
                          <a:spcPts val="1100"/>
                        </a:lnSpc>
                        <a:spcBef>
                          <a:spcPts val="200"/>
                        </a:spcBef>
                        <a:spcAft>
                          <a:spcPts val="200"/>
                        </a:spcAft>
                      </a:pPr>
                      <a:r>
                        <a:rPr lang="en-GB"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Issues</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marL="0" marR="0" indent="0" algn="ctr" defTabSz="914400" rtl="0" eaLnBrk="1" fontAlgn="auto" latinLnBrk="0" hangingPunct="1">
                        <a:lnSpc>
                          <a:spcPts val="1100"/>
                        </a:lnSpc>
                        <a:spcBef>
                          <a:spcPts val="200"/>
                        </a:spcBef>
                        <a:spcAft>
                          <a:spcPts val="200"/>
                        </a:spcAft>
                        <a:buClrTx/>
                        <a:buSzTx/>
                        <a:buFontTx/>
                        <a:buNone/>
                        <a:tabLst/>
                        <a:defRPr/>
                      </a:pPr>
                      <a:r>
                        <a:rPr lang="en-GB"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very and rather important</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gridSpan="2">
                  <a:txBody>
                    <a:bodyPr/>
                    <a:lstStyle/>
                    <a:p>
                      <a:pPr algn="ctr">
                        <a:lnSpc>
                          <a:spcPts val="1100"/>
                        </a:lnSpc>
                        <a:spcBef>
                          <a:spcPts val="200"/>
                        </a:spcBef>
                        <a:spcAft>
                          <a:spcPts val="200"/>
                        </a:spcAft>
                      </a:pPr>
                      <a:r>
                        <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Major statistically significant variances</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hMerge="1">
                  <a:txBody>
                    <a:bodyPr/>
                    <a:lstStyle/>
                    <a:p>
                      <a:endParaRPr lang="fr-CA"/>
                    </a:p>
                  </a:txBody>
                  <a:tcPr/>
                </a:tc>
                <a:extLst>
                  <a:ext uri="{0D108BD9-81ED-4DB2-BD59-A6C34878D82A}">
                    <a16:rowId xmlns:a16="http://schemas.microsoft.com/office/drawing/2014/main" val="10000"/>
                  </a:ext>
                </a:extLst>
              </a:tr>
              <a:tr h="334055">
                <a:tc>
                  <a:txBody>
                    <a:bodyPr/>
                    <a:lstStyle/>
                    <a:p>
                      <a:pPr marL="61913" indent="0" algn="l" fontAlgn="ctr"/>
                      <a:r>
                        <a:rPr lang="en-GB" sz="800" b="0" i="0" u="none" strike="noStrike"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Retention of qualified labour (n=160)</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fontAlgn="b"/>
                      <a:r>
                        <a:rPr lang="en-GB" sz="800" b="0" i="0" u="none" strike="noStrike"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84%</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indent="-85725" eaLnBrk="0" hangingPunct="0">
                        <a:lnSpc>
                          <a:spcPts val="1100"/>
                        </a:lnSpc>
                        <a:spcBef>
                          <a:spcPts val="0"/>
                        </a:spcBef>
                        <a:buFont typeface="Wingdings" panose="05000000000000000000" pitchFamily="2" charset="2"/>
                        <a:buChar char="§"/>
                        <a:tabLst>
                          <a:tab pos="1435100" algn="l"/>
                        </a:tabLst>
                        <a:defRPr/>
                      </a:pPr>
                      <a:r>
                        <a:rPr lang="en-CA" altLang="fr-FR" sz="850" b="0" noProof="0" dirty="0">
                          <a:latin typeface="Tahoma" pitchFamily="34" charset="0"/>
                          <a:cs typeface="Arial" pitchFamily="34" charset="0"/>
                        </a:rPr>
                        <a:t>Small companies</a:t>
                      </a:r>
                    </a:p>
                    <a:p>
                      <a:pPr marL="85725" indent="-85725" eaLnBrk="0" hangingPunct="0">
                        <a:lnSpc>
                          <a:spcPts val="1100"/>
                        </a:lnSpc>
                        <a:spcBef>
                          <a:spcPts val="0"/>
                        </a:spcBef>
                        <a:buFont typeface="Wingdings" panose="05000000000000000000" pitchFamily="2" charset="2"/>
                        <a:buChar char="§"/>
                        <a:tabLst>
                          <a:tab pos="1435100" algn="l"/>
                        </a:tabLst>
                        <a:defRPr/>
                      </a:pPr>
                      <a:r>
                        <a:rPr lang="en-CA" sz="850" b="0" noProof="0" dirty="0">
                          <a:solidFill>
                            <a:schemeClr val="tx1"/>
                          </a:solidFill>
                          <a:effectLst/>
                          <a:latin typeface="Tahoma" pitchFamily="34" charset="0"/>
                          <a:ea typeface="Tahoma" panose="020B0604030504040204" pitchFamily="34" charset="0"/>
                          <a:cs typeface="Arial" pitchFamily="34" charset="0"/>
                        </a:rPr>
                        <a:t>50%+ empl. little/no qualif.</a:t>
                      </a:r>
                      <a:endParaRPr lang="en-CA" sz="85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en-GB"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74% -</a:t>
                      </a:r>
                    </a:p>
                    <a:p>
                      <a:pPr algn="ctr">
                        <a:lnSpc>
                          <a:spcPts val="1100"/>
                        </a:lnSpc>
                        <a:spcBef>
                          <a:spcPts val="0"/>
                        </a:spcBef>
                        <a:spcAft>
                          <a:spcPts val="0"/>
                        </a:spcAft>
                      </a:pPr>
                      <a:r>
                        <a:rPr lang="en-GB"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76% -</a:t>
                      </a: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30148">
                <a:tc>
                  <a:txBody>
                    <a:bodyPr/>
                    <a:lstStyle/>
                    <a:p>
                      <a:pPr marL="61913" indent="0" algn="l" defTabSz="914400" rtl="0" eaLnBrk="1" fontAlgn="ctr" latinLnBrk="0" hangingPunct="1"/>
                      <a:r>
                        <a:rPr lang="en-GB" sz="800" b="0" i="0" u="none" strike="noStrike"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Integration of employees from the young generation (millennials, younger than 35) (n=173)</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fontAlgn="b"/>
                      <a:r>
                        <a:rPr lang="en-GB" sz="800" b="0" i="0" u="none" strike="noStrike"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83%</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indent="-85725" eaLnBrk="0" hangingPunct="0">
                        <a:lnSpc>
                          <a:spcPts val="1100"/>
                        </a:lnSpc>
                        <a:spcBef>
                          <a:spcPts val="0"/>
                        </a:spcBef>
                        <a:buFont typeface="Wingdings" panose="05000000000000000000" pitchFamily="2" charset="2"/>
                        <a:buChar char="§"/>
                        <a:tabLst>
                          <a:tab pos="1435100" algn="l"/>
                        </a:tabLst>
                        <a:defRPr/>
                      </a:pPr>
                      <a:r>
                        <a:rPr lang="en-CA" altLang="fr-FR" sz="850" b="0" noProof="0" dirty="0">
                          <a:latin typeface="Tahoma" pitchFamily="34" charset="0"/>
                          <a:cs typeface="Arial" pitchFamily="34" charset="0"/>
                        </a:rPr>
                        <a:t>Large companies</a:t>
                      </a: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en-GB"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94% +</a:t>
                      </a: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64551">
                <a:tc>
                  <a:txBody>
                    <a:bodyPr/>
                    <a:lstStyle/>
                    <a:p>
                      <a:pPr marL="61913" indent="0" algn="l" defTabSz="914400" rtl="0" eaLnBrk="1" fontAlgn="ctr" latinLnBrk="0" hangingPunct="1"/>
                      <a:r>
                        <a:rPr lang="en-GB" sz="800" b="0" i="0" u="none" strike="noStrike"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Recruiting of qualified labour</a:t>
                      </a:r>
                      <a:r>
                        <a:rPr lang="en-GB" sz="800" b="0" i="0" u="none" strike="noStrike" kern="1200" baseline="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(n=180)</a:t>
                      </a:r>
                      <a:endParaRPr lang="en-GB" sz="800" b="0" i="0" u="none" strike="noStrike"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fontAlgn="b"/>
                      <a:r>
                        <a:rPr lang="en-GB" sz="800" b="0" i="0" u="none" strike="noStrike"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81%</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indent="-85725" eaLnBrk="0" hangingPunct="0">
                        <a:lnSpc>
                          <a:spcPts val="1100"/>
                        </a:lnSpc>
                        <a:spcBef>
                          <a:spcPts val="0"/>
                        </a:spcBef>
                        <a:buFont typeface="Wingdings" panose="05000000000000000000" pitchFamily="2" charset="2"/>
                        <a:buChar char="§"/>
                        <a:tabLst>
                          <a:tab pos="1435100" algn="l"/>
                        </a:tabLst>
                        <a:defRPr/>
                      </a:pPr>
                      <a:r>
                        <a:rPr lang="en-CA" sz="850" b="0" noProof="0" dirty="0">
                          <a:solidFill>
                            <a:schemeClr val="tx1"/>
                          </a:solidFill>
                          <a:latin typeface="Tahoma" pitchFamily="34" charset="0"/>
                          <a:cs typeface="Arial" pitchFamily="34" charset="0"/>
                        </a:rPr>
                        <a:t>0% empl. ilttle/no qualif.</a:t>
                      </a:r>
                    </a:p>
                    <a:p>
                      <a:pPr marL="85725" indent="-85725" eaLnBrk="0" hangingPunct="0">
                        <a:lnSpc>
                          <a:spcPts val="1100"/>
                        </a:lnSpc>
                        <a:spcBef>
                          <a:spcPts val="0"/>
                        </a:spcBef>
                        <a:buFont typeface="Wingdings" panose="05000000000000000000" pitchFamily="2" charset="2"/>
                        <a:buChar char="§"/>
                        <a:tabLst>
                          <a:tab pos="1435100" algn="l"/>
                        </a:tabLst>
                        <a:defRPr/>
                      </a:pPr>
                      <a:r>
                        <a:rPr lang="en-CA" sz="850" b="0" noProof="0" dirty="0">
                          <a:solidFill>
                            <a:schemeClr val="tx1"/>
                          </a:solidFill>
                          <a:effectLst/>
                          <a:latin typeface="Tahoma" pitchFamily="34" charset="0"/>
                          <a:ea typeface="Tahoma" panose="020B0604030504040204" pitchFamily="34" charset="0"/>
                          <a:cs typeface="Arial" pitchFamily="34" charset="0"/>
                        </a:rPr>
                        <a:t>1-49% empl. little/no qualif.</a:t>
                      </a:r>
                      <a:endParaRPr lang="en-CA" sz="85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en-GB"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93% +</a:t>
                      </a:r>
                    </a:p>
                    <a:p>
                      <a:pPr algn="ctr">
                        <a:lnSpc>
                          <a:spcPts val="1100"/>
                        </a:lnSpc>
                        <a:spcBef>
                          <a:spcPts val="0"/>
                        </a:spcBef>
                        <a:spcAft>
                          <a:spcPts val="0"/>
                        </a:spcAft>
                      </a:pPr>
                      <a:r>
                        <a:rPr lang="en-GB"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96% +</a:t>
                      </a: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51693">
                <a:tc>
                  <a:txBody>
                    <a:bodyPr/>
                    <a:lstStyle/>
                    <a:p>
                      <a:pPr marL="61913" indent="0" algn="l" defTabSz="914400" rtl="0" eaLnBrk="1" fontAlgn="ctr" latinLnBrk="0" hangingPunct="1"/>
                      <a:r>
                        <a:rPr lang="en-GB" sz="800" b="0" i="0" u="none" strike="noStrike"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Succession for executive/management</a:t>
                      </a:r>
                      <a:r>
                        <a:rPr lang="en-GB" sz="800" b="0" i="0" u="none" strike="noStrike" kern="1200" baseline="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positions (n=152)</a:t>
                      </a:r>
                      <a:endParaRPr lang="en-GB" sz="800" b="0" i="0" u="none" strike="noStrike"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fontAlgn="b"/>
                      <a:r>
                        <a:rPr lang="en-GB" sz="800" b="0" i="0" u="none" strike="noStrike"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74%</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indent="-85725" eaLnBrk="0" hangingPunct="0">
                        <a:lnSpc>
                          <a:spcPts val="1100"/>
                        </a:lnSpc>
                        <a:spcBef>
                          <a:spcPts val="0"/>
                        </a:spcBef>
                        <a:buFont typeface="Wingdings" panose="05000000000000000000" pitchFamily="2" charset="2"/>
                        <a:buChar char="§"/>
                        <a:tabLst>
                          <a:tab pos="1435100" algn="l"/>
                        </a:tabLst>
                        <a:defRPr/>
                      </a:pPr>
                      <a:r>
                        <a:rPr lang="en-CA" altLang="fr-FR" sz="850" b="0" noProof="0" dirty="0">
                          <a:latin typeface="Tahoma" pitchFamily="34" charset="0"/>
                          <a:cs typeface="Arial" pitchFamily="34" charset="0"/>
                        </a:rPr>
                        <a:t>Small companies</a:t>
                      </a:r>
                    </a:p>
                    <a:p>
                      <a:pPr marL="85725" indent="-85725" eaLnBrk="0" hangingPunct="0">
                        <a:lnSpc>
                          <a:spcPts val="1100"/>
                        </a:lnSpc>
                        <a:spcBef>
                          <a:spcPts val="0"/>
                        </a:spcBef>
                        <a:buFont typeface="Wingdings" panose="05000000000000000000" pitchFamily="2" charset="2"/>
                        <a:buChar char="§"/>
                        <a:tabLst>
                          <a:tab pos="1435100" algn="l"/>
                        </a:tabLst>
                        <a:defRPr/>
                      </a:pPr>
                      <a:r>
                        <a:rPr lang="en-CA" sz="850" b="0" noProof="0" dirty="0">
                          <a:solidFill>
                            <a:schemeClr val="tx1"/>
                          </a:solidFill>
                          <a:effectLst/>
                          <a:latin typeface="Tahoma" pitchFamily="34" charset="0"/>
                          <a:ea typeface="Tahoma" panose="020B0604030504040204" pitchFamily="34" charset="0"/>
                          <a:cs typeface="Arial" pitchFamily="34" charset="0"/>
                        </a:rPr>
                        <a:t>50%+ empl. little/no qualif.</a:t>
                      </a:r>
                      <a:endParaRPr lang="en-CA" sz="85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85725" lvl="0" indent="-85725" algn="l">
                        <a:lnSpc>
                          <a:spcPts val="1100"/>
                        </a:lnSpc>
                        <a:spcBef>
                          <a:spcPts val="0"/>
                        </a:spcBef>
                        <a:spcAft>
                          <a:spcPts val="0"/>
                        </a:spcAft>
                        <a:buFont typeface="Wingdings"/>
                        <a:buChar char=""/>
                      </a:pPr>
                      <a:endParaRPr lang="en-CA" sz="850" noProof="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lang="en-GB"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61% -</a:t>
                      </a:r>
                    </a:p>
                    <a:p>
                      <a:pPr marL="0" marR="0" indent="0" algn="ctr" defTabSz="914400" rtl="0" eaLnBrk="1" fontAlgn="auto" latinLnBrk="0" hangingPunct="1">
                        <a:lnSpc>
                          <a:spcPts val="1100"/>
                        </a:lnSpc>
                        <a:spcBef>
                          <a:spcPts val="0"/>
                        </a:spcBef>
                        <a:spcAft>
                          <a:spcPts val="0"/>
                        </a:spcAft>
                        <a:buClrTx/>
                        <a:buSzTx/>
                        <a:buFontTx/>
                        <a:buNone/>
                        <a:tabLst/>
                        <a:defRPr/>
                      </a:pPr>
                      <a:r>
                        <a:rPr lang="en-GB"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64% -</a:t>
                      </a: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40430">
                <a:tc>
                  <a:txBody>
                    <a:bodyPr/>
                    <a:lstStyle/>
                    <a:p>
                      <a:pPr marL="61913" indent="0" algn="l" defTabSz="914400" rtl="0" eaLnBrk="1" fontAlgn="ctr" latinLnBrk="0" hangingPunct="1"/>
                      <a:r>
                        <a:rPr lang="en-GB" sz="800" b="0" i="0" u="none" strike="noStrike"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Recruiting of seasonal staff (n=128)</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fontAlgn="b"/>
                      <a:r>
                        <a:rPr lang="en-GB" sz="800" b="0" i="0" u="none" strike="noStrike"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71%</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endParaRPr lang="en-CA" sz="850" noProof="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endParaRPr lang="en-GB" sz="850" b="0" noProof="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40430">
                <a:tc>
                  <a:txBody>
                    <a:bodyPr/>
                    <a:lstStyle/>
                    <a:p>
                      <a:pPr marL="61913" indent="0" algn="l" defTabSz="914400" rtl="0" eaLnBrk="1" fontAlgn="ctr" latinLnBrk="0" hangingPunct="1"/>
                      <a:r>
                        <a:rPr lang="en-GB" sz="800" b="0" i="0" u="none" strike="noStrike"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Retention of labour with little or no qualifications (n=151)</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fontAlgn="b"/>
                      <a:r>
                        <a:rPr lang="en-GB" sz="800" b="0" i="0" u="none" strike="noStrike"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61%</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r>
                        <a:rPr lang="en-CA" altLang="fr-FR" sz="850" b="0" noProof="0" dirty="0">
                          <a:latin typeface="Tahoma" pitchFamily="34" charset="0"/>
                          <a:cs typeface="Arial" pitchFamily="34" charset="0"/>
                        </a:rPr>
                        <a:t>Commerce/accomm./restaur</a:t>
                      </a:r>
                    </a:p>
                    <a:p>
                      <a:pPr marL="85725" lvl="0" indent="-85725" algn="l">
                        <a:lnSpc>
                          <a:spcPts val="1100"/>
                        </a:lnSpc>
                        <a:spcBef>
                          <a:spcPts val="0"/>
                        </a:spcBef>
                        <a:spcAft>
                          <a:spcPts val="0"/>
                        </a:spcAft>
                        <a:buFont typeface="Wingdings"/>
                        <a:buChar char=""/>
                      </a:pPr>
                      <a:r>
                        <a:rPr lang="en-CA" sz="850" b="0" noProof="0" dirty="0">
                          <a:latin typeface="Tahoma" pitchFamily="34" charset="0"/>
                          <a:cs typeface="Arial" pitchFamily="34" charset="0"/>
                        </a:rPr>
                        <a:t>1-49% employees 55 yrs+</a:t>
                      </a:r>
                    </a:p>
                    <a:p>
                      <a:pPr marL="85725" lvl="0" indent="-85725" algn="l">
                        <a:lnSpc>
                          <a:spcPts val="1100"/>
                        </a:lnSpc>
                        <a:spcBef>
                          <a:spcPts val="0"/>
                        </a:spcBef>
                        <a:spcAft>
                          <a:spcPts val="0"/>
                        </a:spcAft>
                        <a:buFont typeface="Wingdings"/>
                        <a:buChar char=""/>
                      </a:pPr>
                      <a:r>
                        <a:rPr lang="en-CA" sz="850" b="0" noProof="0" dirty="0">
                          <a:latin typeface="Tahoma" pitchFamily="34" charset="0"/>
                          <a:cs typeface="Arial" pitchFamily="34" charset="0"/>
                        </a:rPr>
                        <a:t>3+ positions to fill</a:t>
                      </a:r>
                      <a:endParaRPr lang="en-CA" altLang="fr-FR" sz="850" b="0" noProof="0" dirty="0">
                        <a:latin typeface="Tahoma" pitchFamily="34" charset="0"/>
                        <a:cs typeface="Arial" pitchFamily="34" charset="0"/>
                      </a:endParaRPr>
                    </a:p>
                    <a:p>
                      <a:pPr marL="85725" indent="-85725" eaLnBrk="0" hangingPunct="0">
                        <a:lnSpc>
                          <a:spcPts val="1100"/>
                        </a:lnSpc>
                        <a:spcBef>
                          <a:spcPts val="0"/>
                        </a:spcBef>
                        <a:buFont typeface="Wingdings" panose="05000000000000000000" pitchFamily="2" charset="2"/>
                        <a:buChar char="§"/>
                        <a:tabLst>
                          <a:tab pos="1435100" algn="l"/>
                        </a:tabLst>
                        <a:defRPr/>
                      </a:pPr>
                      <a:r>
                        <a:rPr lang="en-CA" altLang="fr-FR" sz="850" b="0" noProof="0" dirty="0">
                          <a:latin typeface="Tahoma" pitchFamily="34" charset="0"/>
                          <a:cs typeface="Arial" pitchFamily="34" charset="0"/>
                        </a:rPr>
                        <a:t>Small</a:t>
                      </a:r>
                      <a:r>
                        <a:rPr lang="en-CA" altLang="fr-FR" sz="850" b="0" baseline="0" noProof="0" dirty="0">
                          <a:latin typeface="Tahoma" pitchFamily="34" charset="0"/>
                          <a:cs typeface="Arial" pitchFamily="34" charset="0"/>
                        </a:rPr>
                        <a:t> businesses</a:t>
                      </a:r>
                      <a:endParaRPr lang="en-CA" altLang="fr-FR" sz="850" b="0" noProof="0" dirty="0">
                        <a:latin typeface="Tahoma" pitchFamily="34" charset="0"/>
                        <a:cs typeface="Arial"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lang="en-GB"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71% +</a:t>
                      </a:r>
                    </a:p>
                    <a:p>
                      <a:pPr marL="0" marR="0" indent="0" algn="ctr" defTabSz="914400" rtl="0" eaLnBrk="1" fontAlgn="auto" latinLnBrk="0" hangingPunct="1">
                        <a:lnSpc>
                          <a:spcPts val="1100"/>
                        </a:lnSpc>
                        <a:spcBef>
                          <a:spcPts val="0"/>
                        </a:spcBef>
                        <a:spcAft>
                          <a:spcPts val="0"/>
                        </a:spcAft>
                        <a:buClrTx/>
                        <a:buSzTx/>
                        <a:buFontTx/>
                        <a:buNone/>
                        <a:tabLst/>
                        <a:defRPr/>
                      </a:pPr>
                      <a:r>
                        <a:rPr lang="en-GB"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69% +</a:t>
                      </a:r>
                    </a:p>
                    <a:p>
                      <a:pPr marL="0" marR="0" indent="0" algn="ctr" defTabSz="914400" rtl="0" eaLnBrk="1" fontAlgn="auto" latinLnBrk="0" hangingPunct="1">
                        <a:lnSpc>
                          <a:spcPts val="1100"/>
                        </a:lnSpc>
                        <a:spcBef>
                          <a:spcPts val="0"/>
                        </a:spcBef>
                        <a:spcAft>
                          <a:spcPts val="0"/>
                        </a:spcAft>
                        <a:buClrTx/>
                        <a:buSzTx/>
                        <a:buFontTx/>
                        <a:buNone/>
                        <a:tabLst/>
                        <a:defRPr/>
                      </a:pPr>
                      <a:r>
                        <a:rPr lang="en-GB"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80% + </a:t>
                      </a:r>
                    </a:p>
                    <a:p>
                      <a:pPr marL="0" marR="0" indent="0" algn="ctr" defTabSz="914400" rtl="0" eaLnBrk="1" fontAlgn="auto" latinLnBrk="0" hangingPunct="1">
                        <a:lnSpc>
                          <a:spcPts val="1100"/>
                        </a:lnSpc>
                        <a:spcBef>
                          <a:spcPts val="0"/>
                        </a:spcBef>
                        <a:spcAft>
                          <a:spcPts val="0"/>
                        </a:spcAft>
                        <a:buClrTx/>
                        <a:buSzTx/>
                        <a:buFontTx/>
                        <a:buNone/>
                        <a:tabLst/>
                        <a:defRPr/>
                      </a:pPr>
                      <a:r>
                        <a:rPr lang="en-GB"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39% -</a:t>
                      </a:r>
                      <a:endParaRPr lang="en-GB" sz="850" b="0" noProof="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40430">
                <a:tc>
                  <a:txBody>
                    <a:bodyPr/>
                    <a:lstStyle/>
                    <a:p>
                      <a:pPr marL="61913" indent="0" algn="l" defTabSz="914400" rtl="0" eaLnBrk="1" fontAlgn="ctr" latinLnBrk="0" hangingPunct="1"/>
                      <a:r>
                        <a:rPr lang="en-GB" sz="800" b="0" i="0" u="none" strike="noStrike"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Recruiting of labour with little or no qualifications (n=170)</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fontAlgn="b"/>
                      <a:r>
                        <a:rPr lang="en-GB" sz="800" b="0" i="0" u="none" strike="noStrike"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55%</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r>
                        <a:rPr lang="en-CA" sz="850" b="0" noProof="0" dirty="0">
                          <a:latin typeface="Tahoma" pitchFamily="34" charset="0"/>
                          <a:cs typeface="Arial" pitchFamily="34" charset="0"/>
                        </a:rPr>
                        <a:t>0% </a:t>
                      </a:r>
                      <a:r>
                        <a:rPr lang="en-CA" sz="850" b="0" noProof="0" dirty="0">
                          <a:solidFill>
                            <a:schemeClr val="tx1"/>
                          </a:solidFill>
                          <a:latin typeface="Tahoma" pitchFamily="34" charset="0"/>
                          <a:cs typeface="Arial" pitchFamily="34" charset="0"/>
                        </a:rPr>
                        <a:t>empl. ilttle/no qualif</a:t>
                      </a:r>
                      <a:endParaRPr lang="en-CA" sz="850" noProof="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lang="en-GB"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38% -</a:t>
                      </a: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69210">
                <a:tc>
                  <a:txBody>
                    <a:bodyPr/>
                    <a:lstStyle/>
                    <a:p>
                      <a:pPr marL="61913" indent="0" algn="l" defTabSz="914400" rtl="0" eaLnBrk="1" fontAlgn="ctr" latinLnBrk="0" hangingPunct="1"/>
                      <a:r>
                        <a:rPr lang="en-GB" sz="800" b="0" i="0" u="none" strike="noStrike"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Integration of employees who are immigrants</a:t>
                      </a:r>
                      <a:r>
                        <a:rPr lang="en-GB" sz="800" b="0" i="0" u="none" strike="noStrike" kern="1200" baseline="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or from cultural communities </a:t>
                      </a:r>
                      <a:r>
                        <a:rPr lang="en-GB" sz="800" b="0" i="0" u="none" strike="noStrike"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(n=137)</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fontAlgn="b"/>
                      <a:r>
                        <a:rPr lang="en-GB" sz="800" b="0" i="0" u="none" strike="noStrike"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45%</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r>
                        <a:rPr lang="en-CA" sz="850" b="0" noProof="0" dirty="0">
                          <a:solidFill>
                            <a:schemeClr val="tx1"/>
                          </a:solidFill>
                          <a:latin typeface="Tahoma" pitchFamily="34" charset="0"/>
                          <a:cs typeface="Arial" pitchFamily="34" charset="0"/>
                        </a:rPr>
                        <a:t>0% empl. ilttle/no qualif</a:t>
                      </a:r>
                      <a:endParaRPr lang="en-CA"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en-GB"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61% +</a:t>
                      </a: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graphicFrame>
        <p:nvGraphicFramePr>
          <p:cNvPr id="14" name="Tableau 13"/>
          <p:cNvGraphicFramePr>
            <a:graphicFrameLocks noGrp="1"/>
          </p:cNvGraphicFramePr>
          <p:nvPr>
            <p:extLst>
              <p:ext uri="{D42A27DB-BD31-4B8C-83A1-F6EECF244321}">
                <p14:modId xmlns:p14="http://schemas.microsoft.com/office/powerpoint/2010/main" val="977348418"/>
              </p:ext>
            </p:extLst>
          </p:nvPr>
        </p:nvGraphicFramePr>
        <p:xfrm>
          <a:off x="2198113" y="4794961"/>
          <a:ext cx="3200400" cy="1853565"/>
        </p:xfrm>
        <a:graphic>
          <a:graphicData uri="http://schemas.openxmlformats.org/drawingml/2006/table">
            <a:tbl>
              <a:tblPr/>
              <a:tblGrid>
                <a:gridCol w="265176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tblGrid>
              <a:tr h="163295">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GB"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Reasons</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rgbClr val="FDCBA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85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rgbClr val="FDCBA1"/>
                    </a:solidFill>
                  </a:tcPr>
                </a:tc>
                <a:extLst>
                  <a:ext uri="{0D108BD9-81ED-4DB2-BD59-A6C34878D82A}">
                    <a16:rowId xmlns:a16="http://schemas.microsoft.com/office/drawing/2014/main" val="10000"/>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GB"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Lack of labour/lack of qualified labour</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85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22%</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GB"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Job or short duration/not long enough to get employment insurance</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85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15%</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GB"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Full-time job preferred/not enough hours</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85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13%</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GB"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Pay not high enough</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85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9%</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GB"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Seasonal job/not year round/not stable</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85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7%</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14313">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GB"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Jobs mostly for young people or retirees/lack of young people</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85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7%</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14313">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GB"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Demanding jobs/very physical</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85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6%</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7" name="Rectangle 1"/>
          <p:cNvSpPr>
            <a:spLocks noChangeArrowheads="1"/>
          </p:cNvSpPr>
          <p:nvPr/>
        </p:nvSpPr>
        <p:spPr bwMode="auto">
          <a:xfrm>
            <a:off x="583557" y="4866940"/>
            <a:ext cx="156237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 </a:t>
            </a:r>
            <a:r>
              <a:rPr lang="fr-CA" altLang="fr-FR" sz="900" dirty="0">
                <a:latin typeface="Tahoma" pitchFamily="34" charset="0"/>
                <a:ea typeface="Times New Roman" pitchFamily="18" charset="0"/>
                <a:cs typeface="Tahoma" pitchFamily="34" charset="0"/>
              </a:rPr>
              <a:t>13</a:t>
            </a:r>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a:t>
            </a:r>
            <a:r>
              <a:rPr kumimoji="0" lang="en-GB"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Reasons why  recruiting seasonal workers</a:t>
            </a:r>
            <a:r>
              <a:rPr kumimoji="0" lang="en-GB" altLang="fr-FR" sz="900" b="1" i="0" u="none" strike="noStrike" cap="none" normalizeH="0" dirty="0">
                <a:ln>
                  <a:noFill/>
                </a:ln>
                <a:solidFill>
                  <a:schemeClr val="tx1"/>
                </a:solidFill>
                <a:effectLst/>
                <a:latin typeface="Tahoma" pitchFamily="34" charset="0"/>
                <a:ea typeface="Times New Roman" pitchFamily="18" charset="0"/>
                <a:cs typeface="Tahoma" pitchFamily="34" charset="0"/>
              </a:rPr>
              <a:t> is difficult </a:t>
            </a:r>
            <a:r>
              <a:rPr kumimoji="0" lang="fr-CA"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(n=91)</a:t>
            </a:r>
            <a:endParaRPr kumimoji="0" lang="fr-CA" altLang="fr-FR" sz="800" b="0" i="0" u="none" strike="noStrike" cap="none" normalizeH="0" baseline="0" dirty="0">
              <a:ln>
                <a:noFill/>
              </a:ln>
              <a:solidFill>
                <a:schemeClr val="tx1"/>
              </a:solidFill>
              <a:effectLst/>
            </a:endParaRPr>
          </a:p>
        </p:txBody>
      </p:sp>
      <p:sp>
        <p:nvSpPr>
          <p:cNvPr id="19" name="Rectangle 1"/>
          <p:cNvSpPr>
            <a:spLocks noChangeArrowheads="1"/>
          </p:cNvSpPr>
          <p:nvPr/>
        </p:nvSpPr>
        <p:spPr bwMode="auto">
          <a:xfrm>
            <a:off x="457195" y="845040"/>
            <a:ext cx="586311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Z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 </a:t>
            </a:r>
            <a:r>
              <a:rPr lang="en-ZA" altLang="fr-FR" sz="900" dirty="0">
                <a:latin typeface="Tahoma" pitchFamily="34" charset="0"/>
                <a:ea typeface="Times New Roman" pitchFamily="18" charset="0"/>
                <a:cs typeface="Tahoma" pitchFamily="34" charset="0"/>
              </a:rPr>
              <a:t>12 – </a:t>
            </a:r>
            <a:r>
              <a:rPr lang="en-ZA" sz="900" dirty="0">
                <a:latin typeface="Tahoma" pitchFamily="34" charset="0"/>
                <a:ea typeface="Times New Roman" pitchFamily="18" charset="0"/>
                <a:cs typeface="Tahoma" pitchFamily="34" charset="0"/>
              </a:rPr>
              <a:t>Importance of some issues – major statistically significant variances</a:t>
            </a:r>
            <a:endParaRPr lang="en-ZA" altLang="fr-FR" sz="900" dirty="0">
              <a:latin typeface="Tahoma" pitchFamily="34" charset="0"/>
              <a:ea typeface="Times New Roman" pitchFamily="18" charset="0"/>
              <a:cs typeface="Tahoma" pitchFamily="34" charset="0"/>
            </a:endParaRPr>
          </a:p>
        </p:txBody>
      </p:sp>
      <p:cxnSp>
        <p:nvCxnSpPr>
          <p:cNvPr id="3" name="Connecteur en angle 2"/>
          <p:cNvCxnSpPr/>
          <p:nvPr/>
        </p:nvCxnSpPr>
        <p:spPr bwMode="auto">
          <a:xfrm rot="16200000" flipH="1">
            <a:off x="-488916" y="3909935"/>
            <a:ext cx="1892222" cy="345558"/>
          </a:xfrm>
          <a:prstGeom prst="bentConnector2">
            <a:avLst/>
          </a:prstGeom>
          <a:solidFill>
            <a:schemeClr val="accent1"/>
          </a:solidFill>
          <a:ln w="222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Connecteur droit 6"/>
          <p:cNvCxnSpPr/>
          <p:nvPr/>
        </p:nvCxnSpPr>
        <p:spPr bwMode="auto">
          <a:xfrm>
            <a:off x="284415" y="3136603"/>
            <a:ext cx="255182" cy="0"/>
          </a:xfrm>
          <a:prstGeom prst="line">
            <a:avLst/>
          </a:prstGeom>
          <a:solidFill>
            <a:schemeClr val="accent1"/>
          </a:solidFill>
          <a:ln w="222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Rectangle 1"/>
          <p:cNvSpPr/>
          <p:nvPr/>
        </p:nvSpPr>
        <p:spPr bwMode="auto">
          <a:xfrm>
            <a:off x="7408308" y="6049108"/>
            <a:ext cx="1355685" cy="62425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CA" sz="1800" b="1" i="0" u="none" strike="noStrike" cap="none" normalizeH="0" baseline="0" dirty="0">
              <a:ln>
                <a:noFill/>
              </a:ln>
              <a:solidFill>
                <a:schemeClr val="tx1"/>
              </a:solidFill>
              <a:effectLst/>
              <a:latin typeface="Arial" pitchFamily="34" charset="0"/>
            </a:endParaRPr>
          </a:p>
        </p:txBody>
      </p:sp>
      <p:graphicFrame>
        <p:nvGraphicFramePr>
          <p:cNvPr id="18" name="Tableau 17"/>
          <p:cNvGraphicFramePr>
            <a:graphicFrameLocks noGrp="1"/>
          </p:cNvGraphicFramePr>
          <p:nvPr>
            <p:extLst>
              <p:ext uri="{D42A27DB-BD31-4B8C-83A1-F6EECF244321}">
                <p14:modId xmlns:p14="http://schemas.microsoft.com/office/powerpoint/2010/main" val="488898974"/>
              </p:ext>
            </p:extLst>
          </p:nvPr>
        </p:nvGraphicFramePr>
        <p:xfrm>
          <a:off x="5462984" y="4789100"/>
          <a:ext cx="3200400" cy="1815465"/>
        </p:xfrm>
        <a:graphic>
          <a:graphicData uri="http://schemas.openxmlformats.org/drawingml/2006/table">
            <a:tbl>
              <a:tblPr/>
              <a:tblGrid>
                <a:gridCol w="265176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tblGrid>
              <a:tr h="163295">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endParaRPr kumimoji="0" lang="en-US"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endParaRP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rgbClr val="FDCBA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5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rgbClr val="FDCBA1"/>
                    </a:solidFill>
                  </a:tcPr>
                </a:tc>
                <a:extLst>
                  <a:ext uri="{0D108BD9-81ED-4DB2-BD59-A6C34878D82A}">
                    <a16:rowId xmlns:a16="http://schemas.microsoft.com/office/drawing/2014/main" val="10000"/>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US"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Distance / remote retion</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85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6%</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US"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Standards to follow/restrictive policies/government measures</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6%</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US"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It is full employment/already have a job</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3%</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US"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Competition with other regions/cities/towns</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5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2%</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US"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People don’t want to work</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2%</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US"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People want to be paid under the table/in cash</a:t>
                      </a:r>
                      <a:endParaRPr kumimoji="0" lang="en-US" sz="850" b="0" i="0" u="none" strike="noStrike" kern="1200" cap="none" normalizeH="0" baseline="0" noProof="0" dirty="0">
                        <a:ln>
                          <a:noFill/>
                        </a:ln>
                        <a:solidFill>
                          <a:srgbClr val="FF0000"/>
                        </a:solidFill>
                        <a:effectLst/>
                        <a:latin typeface="Tahoma" pitchFamily="34" charset="0"/>
                        <a:ea typeface="Times New Roman" pitchFamily="18" charset="0"/>
                        <a:cs typeface="Tahoma" pitchFamily="34" charset="0"/>
                      </a:endParaRP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2%</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14313">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US"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Do not know/refused to answer</a:t>
                      </a:r>
                    </a:p>
                  </a:txBody>
                  <a:tcPr marL="9525" marR="9525" marT="9525"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85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28%</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846548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4294967295"/>
            <p:custDataLst>
              <p:tags r:id="rId1"/>
            </p:custDataLst>
          </p:nvPr>
        </p:nvSpPr>
        <p:spPr bwMode="auto">
          <a:xfrm>
            <a:off x="463187" y="1036670"/>
            <a:ext cx="6867525" cy="3293193"/>
          </a:xfrm>
          <a:prstGeom prst="rect">
            <a:avLst/>
          </a:prstGeom>
          <a:noFill/>
          <a:ln>
            <a:miter lim="800000"/>
            <a:headEnd/>
            <a:tailEnd/>
          </a:ln>
        </p:spPr>
        <p:txBody>
          <a:bodyPr lIns="91424" tIns="45712" rIns="126000" bIns="45712">
            <a:spAutoFit/>
          </a:bodyPr>
          <a:lstStyle/>
          <a:p>
            <a:pPr marL="0" indent="0" defTabSz="966788" eaLnBrk="1" hangingPunct="1">
              <a:spcBef>
                <a:spcPct val="0"/>
              </a:spcBef>
              <a:spcAft>
                <a:spcPct val="50000"/>
              </a:spcAft>
              <a:buNone/>
            </a:pPr>
            <a:r>
              <a:rPr lang="en-US" sz="1600" dirty="0">
                <a:solidFill>
                  <a:srgbClr val="000000"/>
                </a:solidFill>
                <a:latin typeface="Tahoma" pitchFamily="34" charset="0"/>
                <a:cs typeface="Times New Roman" pitchFamily="18" charset="0"/>
              </a:rPr>
              <a:t>Highlights					  3</a:t>
            </a:r>
          </a:p>
          <a:p>
            <a:pPr marL="0" indent="0" defTabSz="966788" eaLnBrk="1" hangingPunct="1">
              <a:spcBef>
                <a:spcPct val="0"/>
              </a:spcBef>
              <a:spcAft>
                <a:spcPct val="50000"/>
              </a:spcAft>
              <a:buNone/>
            </a:pPr>
            <a:r>
              <a:rPr lang="en-US" sz="1600" dirty="0">
                <a:solidFill>
                  <a:srgbClr val="000000"/>
                </a:solidFill>
                <a:latin typeface="Tahoma" pitchFamily="34" charset="0"/>
                <a:cs typeface="Times New Roman" pitchFamily="18" charset="0"/>
              </a:rPr>
              <a:t>1. Objectives 				  6</a:t>
            </a:r>
          </a:p>
          <a:p>
            <a:pPr marL="0" indent="0" defTabSz="966788" eaLnBrk="1" hangingPunct="1">
              <a:spcBef>
                <a:spcPct val="0"/>
              </a:spcBef>
              <a:spcAft>
                <a:spcPct val="50000"/>
              </a:spcAft>
              <a:buNone/>
            </a:pPr>
            <a:r>
              <a:rPr lang="en-US" sz="1600" dirty="0">
                <a:solidFill>
                  <a:srgbClr val="000000"/>
                </a:solidFill>
                <a:latin typeface="Tahoma" pitchFamily="34" charset="0"/>
                <a:cs typeface="Times New Roman" pitchFamily="18" charset="0"/>
              </a:rPr>
              <a:t>2. Methodology				  7</a:t>
            </a:r>
          </a:p>
          <a:p>
            <a:pPr marL="266700" indent="-266700" defTabSz="966788" eaLnBrk="1" hangingPunct="1">
              <a:spcBef>
                <a:spcPct val="0"/>
              </a:spcBef>
              <a:spcAft>
                <a:spcPct val="50000"/>
              </a:spcAft>
              <a:buFontTx/>
              <a:buNone/>
            </a:pPr>
            <a:r>
              <a:rPr lang="en-US" sz="1600" dirty="0">
                <a:solidFill>
                  <a:srgbClr val="000000"/>
                </a:solidFill>
                <a:latin typeface="Tahoma" pitchFamily="34" charset="0"/>
                <a:cs typeface="Times New Roman" pitchFamily="18" charset="0"/>
              </a:rPr>
              <a:t>3. Respondent profiles			11</a:t>
            </a:r>
          </a:p>
          <a:p>
            <a:pPr marL="266700" indent="-266700" defTabSz="966788" eaLnBrk="1" hangingPunct="1">
              <a:spcBef>
                <a:spcPct val="0"/>
              </a:spcBef>
              <a:spcAft>
                <a:spcPct val="50000"/>
              </a:spcAft>
              <a:buFontTx/>
              <a:buNone/>
            </a:pPr>
            <a:r>
              <a:rPr lang="en-US" sz="1600" dirty="0">
                <a:solidFill>
                  <a:srgbClr val="000000"/>
                </a:solidFill>
                <a:latin typeface="Tahoma" pitchFamily="34" charset="0"/>
                <a:cs typeface="Times New Roman" pitchFamily="18" charset="0"/>
              </a:rPr>
              <a:t>4. Job profiles				13</a:t>
            </a:r>
          </a:p>
          <a:p>
            <a:pPr marL="266700" indent="-266700" defTabSz="966788" eaLnBrk="1" hangingPunct="1">
              <a:spcBef>
                <a:spcPct val="0"/>
              </a:spcBef>
              <a:spcAft>
                <a:spcPct val="50000"/>
              </a:spcAft>
              <a:buFontTx/>
              <a:buNone/>
            </a:pPr>
            <a:r>
              <a:rPr lang="en-US" sz="1600" dirty="0">
                <a:solidFill>
                  <a:srgbClr val="000000"/>
                </a:solidFill>
                <a:latin typeface="Tahoma" pitchFamily="34" charset="0"/>
                <a:cs typeface="Times New Roman" pitchFamily="18" charset="0"/>
              </a:rPr>
              <a:t>5. </a:t>
            </a:r>
            <a:r>
              <a:rPr lang="en-US" sz="1600" dirty="0">
                <a:latin typeface="Tahoma" pitchFamily="34" charset="0"/>
              </a:rPr>
              <a:t>Labour issues and challenges			18</a:t>
            </a:r>
            <a:endParaRPr lang="en-US" sz="1600" dirty="0">
              <a:solidFill>
                <a:srgbClr val="000000"/>
              </a:solidFill>
              <a:latin typeface="Tahoma" pitchFamily="34" charset="0"/>
              <a:cs typeface="Times New Roman" pitchFamily="18" charset="0"/>
            </a:endParaRPr>
          </a:p>
          <a:p>
            <a:pPr marL="266700" indent="-266700" defTabSz="966788" eaLnBrk="1" hangingPunct="1">
              <a:spcBef>
                <a:spcPct val="0"/>
              </a:spcBef>
              <a:spcAft>
                <a:spcPct val="50000"/>
              </a:spcAft>
              <a:buFontTx/>
              <a:buNone/>
            </a:pPr>
            <a:r>
              <a:rPr lang="en-US" sz="1600" dirty="0">
                <a:solidFill>
                  <a:srgbClr val="000000"/>
                </a:solidFill>
                <a:latin typeface="Tahoma" pitchFamily="34" charset="0"/>
                <a:cs typeface="Times New Roman" pitchFamily="18" charset="0"/>
              </a:rPr>
              <a:t>6. </a:t>
            </a:r>
            <a:r>
              <a:rPr lang="en-US" sz="1600" dirty="0">
                <a:latin typeface="Tahoma" pitchFamily="34" charset="0"/>
              </a:rPr>
              <a:t>Labour recruiting			 	22</a:t>
            </a:r>
            <a:endParaRPr lang="en-US" sz="1600" dirty="0">
              <a:solidFill>
                <a:srgbClr val="000000"/>
              </a:solidFill>
              <a:latin typeface="Tahoma" pitchFamily="34" charset="0"/>
              <a:cs typeface="Times New Roman" pitchFamily="18" charset="0"/>
            </a:endParaRPr>
          </a:p>
          <a:p>
            <a:pPr marL="266700" indent="-266700" defTabSz="966788" eaLnBrk="1" hangingPunct="1">
              <a:spcBef>
                <a:spcPct val="0"/>
              </a:spcBef>
              <a:spcAft>
                <a:spcPct val="50000"/>
              </a:spcAft>
              <a:buNone/>
            </a:pPr>
            <a:r>
              <a:rPr lang="en-US" sz="1600" dirty="0">
                <a:solidFill>
                  <a:srgbClr val="000000"/>
                </a:solidFill>
                <a:latin typeface="Tahoma" pitchFamily="34" charset="0"/>
                <a:cs typeface="Times New Roman" pitchFamily="18" charset="0"/>
              </a:rPr>
              <a:t>7. Labour retention		</a:t>
            </a:r>
            <a:r>
              <a:rPr lang="en-US" sz="1600" dirty="0">
                <a:latin typeface="Tahoma" pitchFamily="34" charset="0"/>
              </a:rPr>
              <a:t> 	</a:t>
            </a:r>
            <a:r>
              <a:rPr lang="en-US" sz="1600" dirty="0">
                <a:solidFill>
                  <a:srgbClr val="000000"/>
                </a:solidFill>
                <a:latin typeface="Tahoma" pitchFamily="34" charset="0"/>
                <a:cs typeface="Times New Roman" pitchFamily="18" charset="0"/>
              </a:rPr>
              <a:t>	31</a:t>
            </a:r>
          </a:p>
          <a:p>
            <a:pPr marL="266700" indent="-266700" defTabSz="966788" eaLnBrk="1" hangingPunct="1">
              <a:spcBef>
                <a:spcPct val="0"/>
              </a:spcBef>
              <a:spcAft>
                <a:spcPct val="50000"/>
              </a:spcAft>
              <a:buNone/>
            </a:pPr>
            <a:r>
              <a:rPr lang="en-US" sz="1600" dirty="0">
                <a:solidFill>
                  <a:srgbClr val="000000"/>
                </a:solidFill>
                <a:latin typeface="Tahoma" pitchFamily="34" charset="0"/>
                <a:cs typeface="Times New Roman" pitchFamily="18" charset="0"/>
              </a:rPr>
              <a:t>8. Owner succession				33</a:t>
            </a:r>
          </a:p>
        </p:txBody>
      </p:sp>
      <p:sp>
        <p:nvSpPr>
          <p:cNvPr id="5124" name="Rectangle 3"/>
          <p:cNvSpPr>
            <a:spLocks noChangeArrowheads="1"/>
          </p:cNvSpPr>
          <p:nvPr/>
        </p:nvSpPr>
        <p:spPr bwMode="auto">
          <a:xfrm>
            <a:off x="228600" y="118732"/>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Table of Contents</a:t>
            </a:r>
          </a:p>
        </p:txBody>
      </p:sp>
      <p:sp>
        <p:nvSpPr>
          <p:cNvPr id="6" name="Espace réservé du numéro de diapositive 1"/>
          <p:cNvSpPr txBox="1">
            <a:spLocks/>
          </p:cNvSpPr>
          <p:nvPr/>
        </p:nvSpPr>
        <p:spPr bwMode="auto">
          <a:xfrm>
            <a:off x="8080744" y="6208418"/>
            <a:ext cx="346554"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2</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4127" y="12534"/>
            <a:ext cx="691304" cy="667950"/>
          </a:xfrm>
          <a:prstGeom prst="rect">
            <a:avLst/>
          </a:prstGeom>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5668" y="2042071"/>
            <a:ext cx="4084637"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Espace réservé du numéro de diapositive 1"/>
          <p:cNvSpPr txBox="1">
            <a:spLocks/>
          </p:cNvSpPr>
          <p:nvPr/>
        </p:nvSpPr>
        <p:spPr bwMode="auto">
          <a:xfrm>
            <a:off x="7963786" y="6208418"/>
            <a:ext cx="46351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20</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589098" y="4536109"/>
            <a:ext cx="8194401" cy="430887"/>
          </a:xfrm>
          <a:prstGeom prst="rect">
            <a:avLst/>
          </a:prstGeom>
        </p:spPr>
        <p:txBody>
          <a:bodyPr wrap="square">
            <a:spAutoFit/>
          </a:bodyPr>
          <a:lstStyle/>
          <a:p>
            <a:pPr marL="171450" indent="-171450" algn="just">
              <a:spcAft>
                <a:spcPts val="600"/>
              </a:spcAft>
              <a:buFont typeface="Wingdings" panose="05000000000000000000" pitchFamily="2" charset="2"/>
              <a:buChar char="§"/>
            </a:pPr>
            <a:r>
              <a:rPr lang="en-US" sz="1100" b="0" dirty="0">
                <a:latin typeface="Tahoma" panose="020B0604030504040204" pitchFamily="34" charset="0"/>
                <a:ea typeface="Tahoma" panose="020B0604030504040204" pitchFamily="34" charset="0"/>
                <a:cs typeface="Tahoma" panose="020B0604030504040204" pitchFamily="34" charset="0"/>
              </a:rPr>
              <a:t>Respondents with paid employees are open to hiring employees from Indigenous communities (80%) or immigrants (72%). However, less than half are willing to take on employees with a physical handicap (47%).</a:t>
            </a: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4127" y="12534"/>
            <a:ext cx="691304" cy="667950"/>
          </a:xfrm>
          <a:prstGeom prst="rect">
            <a:avLst/>
          </a:prstGeom>
        </p:spPr>
      </p:pic>
      <p:sp>
        <p:nvSpPr>
          <p:cNvPr id="11"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5. 	Labour issues and challenges</a:t>
            </a:r>
          </a:p>
        </p:txBody>
      </p:sp>
      <p:sp>
        <p:nvSpPr>
          <p:cNvPr id="19" name="Rectangle 1"/>
          <p:cNvSpPr>
            <a:spLocks noChangeArrowheads="1"/>
          </p:cNvSpPr>
          <p:nvPr/>
        </p:nvSpPr>
        <p:spPr bwMode="auto">
          <a:xfrm>
            <a:off x="457195" y="845040"/>
            <a:ext cx="586311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Figure 5</a:t>
            </a:r>
            <a:r>
              <a:rPr lang="en-US" altLang="fr-FR" sz="900" dirty="0">
                <a:latin typeface="Tahoma" pitchFamily="34" charset="0"/>
                <a:ea typeface="Times New Roman" pitchFamily="18" charset="0"/>
                <a:cs typeface="Tahoma" pitchFamily="34" charset="0"/>
              </a:rPr>
              <a:t> – Openness to hiring certain categories of employees </a:t>
            </a:r>
            <a:r>
              <a:rPr lang="en-US" altLang="fr-FR" sz="800" b="0" dirty="0">
                <a:latin typeface="Tahoma" pitchFamily="34" charset="0"/>
                <a:ea typeface="Times New Roman" pitchFamily="18" charset="0"/>
                <a:cs typeface="Tahoma" pitchFamily="34" charset="0"/>
              </a:rPr>
              <a:t>(n=198</a:t>
            </a:r>
            <a:r>
              <a:rPr lang="fr-CA" altLang="fr-FR" sz="800" b="0" dirty="0">
                <a:latin typeface="Tahoma" pitchFamily="34" charset="0"/>
                <a:ea typeface="Times New Roman" pitchFamily="18" charset="0"/>
                <a:cs typeface="Tahoma" pitchFamily="34" charset="0"/>
              </a:rPr>
              <a:t>)</a:t>
            </a:r>
            <a:r>
              <a:rPr lang="fr-CA" sz="900" dirty="0">
                <a:latin typeface="Tahoma" pitchFamily="34" charset="0"/>
                <a:ea typeface="Times New Roman" pitchFamily="18" charset="0"/>
                <a:cs typeface="Tahoma" pitchFamily="34" charset="0"/>
              </a:rPr>
              <a:t> </a:t>
            </a:r>
            <a:endParaRPr lang="fr-CA" altLang="fr-FR" sz="900" dirty="0">
              <a:latin typeface="Tahoma" pitchFamily="34" charset="0"/>
              <a:ea typeface="Times New Roman" pitchFamily="18" charset="0"/>
              <a:cs typeface="Tahoma" pitchFamily="34" charset="0"/>
            </a:endParaRPr>
          </a:p>
        </p:txBody>
      </p:sp>
      <p:sp>
        <p:nvSpPr>
          <p:cNvPr id="13" name="Rectangle 2"/>
          <p:cNvSpPr>
            <a:spLocks noChangeArrowheads="1"/>
          </p:cNvSpPr>
          <p:nvPr/>
        </p:nvSpPr>
        <p:spPr bwMode="auto">
          <a:xfrm>
            <a:off x="6135047" y="1727560"/>
            <a:ext cx="2029080" cy="514477"/>
          </a:xfrm>
          <a:prstGeom prst="rect">
            <a:avLst/>
          </a:prstGeom>
          <a:solidFill>
            <a:srgbClr val="FFFFFF"/>
          </a:solidFill>
          <a:ln w="22225">
            <a:solidFill>
              <a:srgbClr val="F47206"/>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en-US" altLang="fr-FR" sz="800" b="0" dirty="0">
                <a:latin typeface="Tahoma" pitchFamily="34" charset="0"/>
                <a:cs typeface="Arial" pitchFamily="34" charset="0"/>
              </a:rPr>
              <a:t>Large companies                     62% +</a:t>
            </a:r>
          </a:p>
          <a:p>
            <a:pPr marL="85725" indent="-85725" eaLnBrk="0" hangingPunct="0">
              <a:lnSpc>
                <a:spcPts val="1100"/>
              </a:lnSpc>
              <a:spcBef>
                <a:spcPts val="0"/>
              </a:spcBef>
              <a:buFont typeface="Wingdings" panose="05000000000000000000" pitchFamily="2" charset="2"/>
              <a:buChar char="§"/>
              <a:defRPr/>
            </a:pPr>
            <a:r>
              <a:rPr lang="en-US" sz="800" b="0" dirty="0">
                <a:latin typeface="Tahoma" pitchFamily="34" charset="0"/>
                <a:cs typeface="Arial" pitchFamily="34" charset="0"/>
              </a:rPr>
              <a:t>1-49% empl. little/no qual.</a:t>
            </a:r>
            <a:r>
              <a:rPr lang="en-US" altLang="fr-FR" sz="800" b="0" dirty="0">
                <a:latin typeface="Tahoma" pitchFamily="34" charset="0"/>
                <a:cs typeface="Arial" pitchFamily="34" charset="0"/>
              </a:rPr>
              <a:t>       69% +</a:t>
            </a:r>
          </a:p>
          <a:p>
            <a:pPr marL="85725" indent="-85725" eaLnBrk="0" hangingPunct="0">
              <a:lnSpc>
                <a:spcPts val="1100"/>
              </a:lnSpc>
              <a:spcBef>
                <a:spcPts val="0"/>
              </a:spcBef>
              <a:buFont typeface="Wingdings" panose="05000000000000000000" pitchFamily="2" charset="2"/>
              <a:buChar char="§"/>
              <a:defRPr/>
            </a:pPr>
            <a:r>
              <a:rPr lang="en-US" sz="800" b="0" dirty="0">
                <a:latin typeface="Tahoma" pitchFamily="34" charset="0"/>
                <a:cs typeface="Arial" pitchFamily="34" charset="0"/>
              </a:rPr>
              <a:t>0 positions to fill                      37%  </a:t>
            </a:r>
            <a:r>
              <a:rPr lang="fr-FR" sz="800" b="0" dirty="0">
                <a:latin typeface="Tahoma" pitchFamily="34" charset="0"/>
                <a:cs typeface="Arial" pitchFamily="34" charset="0"/>
              </a:rPr>
              <a:t>- </a:t>
            </a:r>
            <a:endParaRPr lang="fr-CA" altLang="fr-FR" sz="800" b="0" dirty="0">
              <a:latin typeface="Tahoma" pitchFamily="34" charset="0"/>
              <a:cs typeface="Arial" pitchFamily="34" charset="0"/>
            </a:endParaRPr>
          </a:p>
        </p:txBody>
      </p:sp>
      <p:cxnSp>
        <p:nvCxnSpPr>
          <p:cNvPr id="16" name="AutoShape 3"/>
          <p:cNvCxnSpPr>
            <a:cxnSpLocks noChangeShapeType="1"/>
            <a:endCxn id="13" idx="1"/>
          </p:cNvCxnSpPr>
          <p:nvPr/>
        </p:nvCxnSpPr>
        <p:spPr bwMode="auto">
          <a:xfrm flipV="1">
            <a:off x="5564869" y="1984799"/>
            <a:ext cx="570178" cy="641443"/>
          </a:xfrm>
          <a:prstGeom prst="straightConnector1">
            <a:avLst/>
          </a:prstGeom>
          <a:noFill/>
          <a:ln w="22225">
            <a:solidFill>
              <a:srgbClr val="F47206"/>
            </a:solidFill>
            <a:round/>
            <a:headEnd/>
            <a:tailEnd/>
          </a:ln>
          <a:extLst>
            <a:ext uri="{909E8E84-426E-40DD-AFC4-6F175D3DCCD1}">
              <a14:hiddenFill xmlns:a14="http://schemas.microsoft.com/office/drawing/2010/main">
                <a:noFill/>
              </a14:hiddenFill>
            </a:ext>
          </a:extLst>
        </p:spPr>
      </p:cxnSp>
      <p:sp>
        <p:nvSpPr>
          <p:cNvPr id="18" name="Rectangle 2"/>
          <p:cNvSpPr>
            <a:spLocks noChangeArrowheads="1"/>
          </p:cNvSpPr>
          <p:nvPr/>
        </p:nvSpPr>
        <p:spPr bwMode="auto">
          <a:xfrm>
            <a:off x="1159277" y="1368727"/>
            <a:ext cx="1566647" cy="335776"/>
          </a:xfrm>
          <a:prstGeom prst="rect">
            <a:avLst/>
          </a:prstGeom>
          <a:solidFill>
            <a:srgbClr val="FFFFFF"/>
          </a:solidFill>
          <a:ln w="22225">
            <a:solidFill>
              <a:srgbClr val="F47206"/>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en-US" altLang="fr-FR" sz="800" b="0" dirty="0">
                <a:latin typeface="Tahoma" pitchFamily="34" charset="0"/>
                <a:cs typeface="Arial" pitchFamily="34" charset="0"/>
              </a:rPr>
              <a:t>Small companies 62%  </a:t>
            </a:r>
            <a:r>
              <a:rPr lang="fr-CA" altLang="fr-FR" sz="800" b="0" dirty="0">
                <a:latin typeface="Tahoma" pitchFamily="34" charset="0"/>
                <a:cs typeface="Arial" pitchFamily="34" charset="0"/>
              </a:rPr>
              <a:t>-</a:t>
            </a:r>
          </a:p>
        </p:txBody>
      </p:sp>
      <p:cxnSp>
        <p:nvCxnSpPr>
          <p:cNvPr id="20" name="AutoShape 3"/>
          <p:cNvCxnSpPr>
            <a:cxnSpLocks noChangeShapeType="1"/>
            <a:endCxn id="18" idx="2"/>
          </p:cNvCxnSpPr>
          <p:nvPr/>
        </p:nvCxnSpPr>
        <p:spPr bwMode="auto">
          <a:xfrm flipH="1" flipV="1">
            <a:off x="1942601" y="1704503"/>
            <a:ext cx="783323" cy="528016"/>
          </a:xfrm>
          <a:prstGeom prst="straightConnector1">
            <a:avLst/>
          </a:prstGeom>
          <a:noFill/>
          <a:ln w="22225">
            <a:solidFill>
              <a:srgbClr val="F47206"/>
            </a:solidFill>
            <a:round/>
            <a:headEnd/>
            <a:tailEnd/>
          </a:ln>
          <a:extLst>
            <a:ext uri="{909E8E84-426E-40DD-AFC4-6F175D3DCCD1}">
              <a14:hiddenFill xmlns:a14="http://schemas.microsoft.com/office/drawing/2010/main">
                <a:noFill/>
              </a14:hiddenFill>
            </a:ext>
          </a:extLst>
        </p:spPr>
      </p:cxnSp>
      <p:sp>
        <p:nvSpPr>
          <p:cNvPr id="22" name="Rectangle 2"/>
          <p:cNvSpPr>
            <a:spLocks noChangeArrowheads="1"/>
          </p:cNvSpPr>
          <p:nvPr/>
        </p:nvSpPr>
        <p:spPr bwMode="auto">
          <a:xfrm>
            <a:off x="3422546" y="1399189"/>
            <a:ext cx="2072646" cy="335776"/>
          </a:xfrm>
          <a:prstGeom prst="rect">
            <a:avLst/>
          </a:prstGeom>
          <a:solidFill>
            <a:srgbClr val="FFFFFF"/>
          </a:solidFill>
          <a:ln w="22225">
            <a:solidFill>
              <a:srgbClr val="F47206"/>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en-US" altLang="fr-FR" sz="800" b="0" dirty="0">
                <a:latin typeface="Tahoma" pitchFamily="34" charset="0"/>
                <a:cs typeface="Arial" pitchFamily="34" charset="0"/>
              </a:rPr>
              <a:t>Medium-sized companies 90%  +</a:t>
            </a:r>
          </a:p>
          <a:p>
            <a:pPr marL="85725" indent="-85725" eaLnBrk="0" hangingPunct="0">
              <a:lnSpc>
                <a:spcPts val="1100"/>
              </a:lnSpc>
              <a:spcBef>
                <a:spcPts val="0"/>
              </a:spcBef>
              <a:buFont typeface="Wingdings" panose="05000000000000000000" pitchFamily="2" charset="2"/>
              <a:buChar char="§"/>
              <a:defRPr/>
            </a:pPr>
            <a:r>
              <a:rPr lang="en-US" sz="800" b="0" dirty="0">
                <a:latin typeface="Tahoma" pitchFamily="34" charset="0"/>
                <a:cs typeface="Arial" pitchFamily="34" charset="0"/>
              </a:rPr>
              <a:t>50%+ empl. little/no qual.     75%  </a:t>
            </a:r>
            <a:r>
              <a:rPr lang="fr-CA" sz="800" b="0" dirty="0">
                <a:latin typeface="Tahoma" pitchFamily="34" charset="0"/>
                <a:cs typeface="Arial" pitchFamily="34" charset="0"/>
              </a:rPr>
              <a:t>-</a:t>
            </a:r>
            <a:endParaRPr lang="fr-CA" altLang="fr-FR" sz="800" b="0" dirty="0">
              <a:latin typeface="Tahoma" pitchFamily="34" charset="0"/>
              <a:cs typeface="Arial" pitchFamily="34" charset="0"/>
            </a:endParaRPr>
          </a:p>
        </p:txBody>
      </p:sp>
      <p:cxnSp>
        <p:nvCxnSpPr>
          <p:cNvPr id="23" name="AutoShape 3"/>
          <p:cNvCxnSpPr>
            <a:cxnSpLocks noChangeShapeType="1"/>
          </p:cNvCxnSpPr>
          <p:nvPr/>
        </p:nvCxnSpPr>
        <p:spPr bwMode="auto">
          <a:xfrm flipV="1">
            <a:off x="4369777" y="1762907"/>
            <a:ext cx="89092" cy="300430"/>
          </a:xfrm>
          <a:prstGeom prst="straightConnector1">
            <a:avLst/>
          </a:prstGeom>
          <a:noFill/>
          <a:ln w="22225">
            <a:solidFill>
              <a:srgbClr val="F47206"/>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046981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546" y="1124793"/>
            <a:ext cx="5638800" cy="388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Espace réservé du numéro de diapositive 1"/>
          <p:cNvSpPr txBox="1">
            <a:spLocks/>
          </p:cNvSpPr>
          <p:nvPr/>
        </p:nvSpPr>
        <p:spPr bwMode="auto">
          <a:xfrm>
            <a:off x="7963786" y="6208418"/>
            <a:ext cx="46351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21</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567832" y="5100240"/>
            <a:ext cx="8012641" cy="677108"/>
          </a:xfrm>
          <a:prstGeom prst="rect">
            <a:avLst/>
          </a:prstGeom>
        </p:spPr>
        <p:txBody>
          <a:bodyPr wrap="square">
            <a:spAutoFit/>
          </a:bodyPr>
          <a:lstStyle/>
          <a:p>
            <a:pPr marL="171450" indent="-171450" algn="just">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The companies surveyed believe that, in the coming years, retaining employees will be their biggest human resources issue (70%), followed by recruiting (44%) and training (25%).</a:t>
            </a:r>
          </a:p>
          <a:p>
            <a:pPr marL="171450" indent="-171450" algn="just">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Employee training will be an important issue for a quarter of the companies in the region.</a:t>
            </a:r>
          </a:p>
        </p:txBody>
      </p:sp>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4127" y="12534"/>
            <a:ext cx="691304" cy="667950"/>
          </a:xfrm>
          <a:prstGeom prst="rect">
            <a:avLst/>
          </a:prstGeom>
        </p:spPr>
      </p:pic>
      <p:sp>
        <p:nvSpPr>
          <p:cNvPr id="11"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en-CA" sz="2000" b="0" dirty="0">
                <a:latin typeface="Tahoma" pitchFamily="34" charset="0"/>
              </a:rPr>
              <a:t>5. 	Labour issues and challenges</a:t>
            </a:r>
          </a:p>
        </p:txBody>
      </p:sp>
      <p:sp>
        <p:nvSpPr>
          <p:cNvPr id="19" name="Rectangle 1"/>
          <p:cNvSpPr>
            <a:spLocks noChangeArrowheads="1"/>
          </p:cNvSpPr>
          <p:nvPr/>
        </p:nvSpPr>
        <p:spPr bwMode="auto">
          <a:xfrm>
            <a:off x="457195" y="898205"/>
            <a:ext cx="726926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Figure 6</a:t>
            </a:r>
            <a:r>
              <a:rPr lang="en-US" altLang="fr-FR" sz="900" dirty="0">
                <a:latin typeface="Tahoma" pitchFamily="34" charset="0"/>
                <a:ea typeface="Times New Roman" pitchFamily="18" charset="0"/>
                <a:cs typeface="Tahoma" pitchFamily="34" charset="0"/>
              </a:rPr>
              <a:t> – Principal human resources objectives and challenges for the next three years </a:t>
            </a:r>
            <a:r>
              <a:rPr lang="en-US" altLang="fr-FR" sz="800" b="0" dirty="0">
                <a:latin typeface="Tahoma" pitchFamily="34" charset="0"/>
                <a:ea typeface="Times New Roman" pitchFamily="18" charset="0"/>
                <a:cs typeface="Tahoma" pitchFamily="34" charset="0"/>
              </a:rPr>
              <a:t>(n=198)</a:t>
            </a:r>
            <a:r>
              <a:rPr lang="en-US" sz="900" dirty="0">
                <a:latin typeface="Tahoma" pitchFamily="34" charset="0"/>
                <a:ea typeface="Times New Roman" pitchFamily="18" charset="0"/>
                <a:cs typeface="Tahoma" pitchFamily="34" charset="0"/>
              </a:rPr>
              <a:t> </a:t>
            </a:r>
            <a:endParaRPr lang="en-US" altLang="fr-FR" sz="900" dirty="0">
              <a:latin typeface="Tahoma" pitchFamily="34" charset="0"/>
              <a:ea typeface="Times New Roman" pitchFamily="18" charset="0"/>
              <a:cs typeface="Tahoma" pitchFamily="34" charset="0"/>
            </a:endParaRPr>
          </a:p>
        </p:txBody>
      </p:sp>
      <p:sp>
        <p:nvSpPr>
          <p:cNvPr id="13" name="Rectangle 2"/>
          <p:cNvSpPr>
            <a:spLocks noChangeArrowheads="1"/>
          </p:cNvSpPr>
          <p:nvPr/>
        </p:nvSpPr>
        <p:spPr bwMode="auto">
          <a:xfrm>
            <a:off x="5256575" y="2456497"/>
            <a:ext cx="1988287" cy="502115"/>
          </a:xfrm>
          <a:prstGeom prst="rect">
            <a:avLst/>
          </a:prstGeom>
          <a:solidFill>
            <a:srgbClr val="FFFFFF"/>
          </a:solidFill>
          <a:ln w="22225">
            <a:solidFill>
              <a:srgbClr val="93BBB3"/>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tabLst>
                <a:tab pos="1435100" algn="l"/>
              </a:tabLst>
              <a:defRPr/>
            </a:pPr>
            <a:r>
              <a:rPr lang="en-US" altLang="fr-FR" sz="800" b="0" dirty="0">
                <a:latin typeface="Tahoma" pitchFamily="34" charset="0"/>
                <a:cs typeface="Arial" pitchFamily="34" charset="0"/>
              </a:rPr>
              <a:t>Commerce/</a:t>
            </a:r>
            <a:r>
              <a:rPr lang="en-US" altLang="fr-FR" sz="800" b="0" dirty="0" err="1">
                <a:latin typeface="Tahoma" pitchFamily="34" charset="0"/>
                <a:cs typeface="Arial" pitchFamily="34" charset="0"/>
              </a:rPr>
              <a:t>accom</a:t>
            </a:r>
            <a:r>
              <a:rPr lang="en-US" altLang="fr-FR" sz="800" b="0" dirty="0">
                <a:latin typeface="Tahoma" pitchFamily="34" charset="0"/>
                <a:cs typeface="Arial" pitchFamily="34" charset="0"/>
              </a:rPr>
              <a:t>/</a:t>
            </a:r>
            <a:r>
              <a:rPr lang="en-US" altLang="fr-FR" sz="800" b="0" dirty="0" err="1">
                <a:latin typeface="Tahoma" pitchFamily="34" charset="0"/>
                <a:cs typeface="Arial" pitchFamily="34" charset="0"/>
              </a:rPr>
              <a:t>restaur</a:t>
            </a:r>
            <a:r>
              <a:rPr lang="en-US" altLang="fr-FR" sz="800" b="0" dirty="0">
                <a:latin typeface="Tahoma" pitchFamily="34" charset="0"/>
                <a:cs typeface="Arial" pitchFamily="34" charset="0"/>
              </a:rPr>
              <a:t>    16%  -</a:t>
            </a:r>
          </a:p>
          <a:p>
            <a:pPr marL="85725" indent="-85725" eaLnBrk="0" hangingPunct="0">
              <a:lnSpc>
                <a:spcPts val="1100"/>
              </a:lnSpc>
              <a:spcBef>
                <a:spcPts val="0"/>
              </a:spcBef>
              <a:buFont typeface="Wingdings" panose="05000000000000000000" pitchFamily="2" charset="2"/>
              <a:buChar char="§"/>
              <a:tabLst>
                <a:tab pos="1435100" algn="l"/>
              </a:tabLst>
              <a:defRPr/>
            </a:pPr>
            <a:r>
              <a:rPr lang="en-US" altLang="fr-FR" sz="800" b="0" dirty="0">
                <a:latin typeface="Tahoma" pitchFamily="34" charset="0"/>
                <a:cs typeface="Arial" pitchFamily="34" charset="0"/>
              </a:rPr>
              <a:t>Small companies                 10%  -</a:t>
            </a:r>
          </a:p>
          <a:p>
            <a:pPr marL="85725" indent="-85725" eaLnBrk="0" hangingPunct="0">
              <a:lnSpc>
                <a:spcPts val="1100"/>
              </a:lnSpc>
              <a:spcBef>
                <a:spcPts val="0"/>
              </a:spcBef>
              <a:buFont typeface="Wingdings" panose="05000000000000000000" pitchFamily="2" charset="2"/>
              <a:buChar char="§"/>
              <a:tabLst>
                <a:tab pos="1435100" algn="l"/>
              </a:tabLst>
              <a:defRPr/>
            </a:pPr>
            <a:r>
              <a:rPr lang="en-US" altLang="fr-FR" sz="800" b="0" dirty="0">
                <a:latin typeface="Tahoma" pitchFamily="34" charset="0"/>
                <a:cs typeface="Arial" pitchFamily="34" charset="0"/>
              </a:rPr>
              <a:t>Medium-sized companies     35% +</a:t>
            </a:r>
          </a:p>
        </p:txBody>
      </p:sp>
      <p:cxnSp>
        <p:nvCxnSpPr>
          <p:cNvPr id="16" name="AutoShape 3"/>
          <p:cNvCxnSpPr>
            <a:cxnSpLocks noChangeShapeType="1"/>
            <a:endCxn id="13" idx="1"/>
          </p:cNvCxnSpPr>
          <p:nvPr/>
        </p:nvCxnSpPr>
        <p:spPr bwMode="auto">
          <a:xfrm>
            <a:off x="4686397" y="2624385"/>
            <a:ext cx="570178" cy="83170"/>
          </a:xfrm>
          <a:prstGeom prst="straightConnector1">
            <a:avLst/>
          </a:prstGeom>
          <a:noFill/>
          <a:ln w="22225">
            <a:solidFill>
              <a:srgbClr val="93BBB3"/>
            </a:solidFill>
            <a:round/>
            <a:headEnd/>
            <a:tailEnd/>
          </a:ln>
          <a:extLst>
            <a:ext uri="{909E8E84-426E-40DD-AFC4-6F175D3DCCD1}">
              <a14:hiddenFill xmlns:a14="http://schemas.microsoft.com/office/drawing/2010/main">
                <a:noFill/>
              </a14:hiddenFill>
            </a:ext>
          </a:extLst>
        </p:spPr>
      </p:cxnSp>
      <p:sp>
        <p:nvSpPr>
          <p:cNvPr id="18" name="Rectangle 2"/>
          <p:cNvSpPr>
            <a:spLocks noChangeArrowheads="1"/>
          </p:cNvSpPr>
          <p:nvPr/>
        </p:nvSpPr>
        <p:spPr bwMode="auto">
          <a:xfrm>
            <a:off x="6418770" y="1793999"/>
            <a:ext cx="1895890" cy="499651"/>
          </a:xfrm>
          <a:prstGeom prst="rect">
            <a:avLst/>
          </a:prstGeom>
          <a:solidFill>
            <a:srgbClr val="FFFFFF"/>
          </a:solidFill>
          <a:ln w="22225">
            <a:solidFill>
              <a:srgbClr val="93BBB3"/>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en-US" altLang="fr-FR" sz="800" b="0" dirty="0">
                <a:latin typeface="Tahoma" pitchFamily="34" charset="0"/>
                <a:cs typeface="Arial" pitchFamily="34" charset="0"/>
              </a:rPr>
              <a:t>Large companies                60% +</a:t>
            </a:r>
          </a:p>
          <a:p>
            <a:pPr marL="85725" indent="-85725" eaLnBrk="0" hangingPunct="0">
              <a:lnSpc>
                <a:spcPts val="1100"/>
              </a:lnSpc>
              <a:spcBef>
                <a:spcPts val="0"/>
              </a:spcBef>
              <a:buFont typeface="Wingdings" panose="05000000000000000000" pitchFamily="2" charset="2"/>
              <a:buChar char="§"/>
              <a:defRPr/>
            </a:pPr>
            <a:r>
              <a:rPr lang="en-US" sz="800" b="0" dirty="0">
                <a:latin typeface="Tahoma" pitchFamily="34" charset="0"/>
                <a:cs typeface="Arial" pitchFamily="34" charset="0"/>
              </a:rPr>
              <a:t>1-49% </a:t>
            </a:r>
            <a:r>
              <a:rPr lang="en-US" sz="800" b="0" dirty="0" err="1">
                <a:latin typeface="Tahoma" pitchFamily="34" charset="0"/>
                <a:cs typeface="Arial" pitchFamily="34" charset="0"/>
              </a:rPr>
              <a:t>empl</a:t>
            </a:r>
            <a:r>
              <a:rPr lang="en-US" sz="800" b="0" dirty="0">
                <a:latin typeface="Tahoma" pitchFamily="34" charset="0"/>
                <a:cs typeface="Arial" pitchFamily="34" charset="0"/>
              </a:rPr>
              <a:t>. 55 years+      55</a:t>
            </a:r>
            <a:r>
              <a:rPr lang="en-US" altLang="fr-FR" sz="800" b="0" dirty="0">
                <a:latin typeface="Tahoma" pitchFamily="34" charset="0"/>
                <a:cs typeface="Arial" pitchFamily="34" charset="0"/>
              </a:rPr>
              <a:t>% +</a:t>
            </a:r>
          </a:p>
          <a:p>
            <a:pPr marL="85725" indent="-85725" eaLnBrk="0" hangingPunct="0">
              <a:lnSpc>
                <a:spcPts val="1100"/>
              </a:lnSpc>
              <a:spcBef>
                <a:spcPts val="0"/>
              </a:spcBef>
              <a:buFont typeface="Wingdings" panose="05000000000000000000" pitchFamily="2" charset="2"/>
              <a:buChar char="§"/>
              <a:defRPr/>
            </a:pPr>
            <a:r>
              <a:rPr lang="en-US" sz="800" b="0" dirty="0">
                <a:latin typeface="Tahoma" pitchFamily="34" charset="0"/>
                <a:cs typeface="Arial" pitchFamily="34" charset="0"/>
              </a:rPr>
              <a:t>1-49% </a:t>
            </a:r>
            <a:r>
              <a:rPr lang="en-US" sz="800" b="0" dirty="0" err="1">
                <a:latin typeface="Tahoma" pitchFamily="34" charset="0"/>
                <a:cs typeface="Arial" pitchFamily="34" charset="0"/>
              </a:rPr>
              <a:t>empl</a:t>
            </a:r>
            <a:r>
              <a:rPr lang="en-US" sz="800" b="0" dirty="0">
                <a:latin typeface="Tahoma" pitchFamily="34" charset="0"/>
                <a:cs typeface="Arial" pitchFamily="34" charset="0"/>
              </a:rPr>
              <a:t>. few/no qual.   62% +</a:t>
            </a:r>
            <a:endParaRPr lang="en-US" altLang="fr-FR" sz="800" b="0" dirty="0">
              <a:latin typeface="Tahoma" pitchFamily="34" charset="0"/>
              <a:cs typeface="Arial" pitchFamily="34" charset="0"/>
            </a:endParaRPr>
          </a:p>
        </p:txBody>
      </p:sp>
      <p:cxnSp>
        <p:nvCxnSpPr>
          <p:cNvPr id="20" name="AutoShape 3"/>
          <p:cNvCxnSpPr>
            <a:cxnSpLocks noChangeShapeType="1"/>
          </p:cNvCxnSpPr>
          <p:nvPr/>
        </p:nvCxnSpPr>
        <p:spPr bwMode="auto">
          <a:xfrm flipH="1">
            <a:off x="5448808" y="2005309"/>
            <a:ext cx="969962" cy="12920"/>
          </a:xfrm>
          <a:prstGeom prst="straightConnector1">
            <a:avLst/>
          </a:prstGeom>
          <a:noFill/>
          <a:ln w="22225">
            <a:solidFill>
              <a:srgbClr val="93BBB3"/>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716076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1"/>
          <p:cNvSpPr txBox="1">
            <a:spLocks/>
          </p:cNvSpPr>
          <p:nvPr/>
        </p:nvSpPr>
        <p:spPr bwMode="auto">
          <a:xfrm>
            <a:off x="8006316" y="6208418"/>
            <a:ext cx="42098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22</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4127" y="12534"/>
            <a:ext cx="691304" cy="667950"/>
          </a:xfrm>
          <a:prstGeom prst="rect">
            <a:avLst/>
          </a:prstGeom>
        </p:spPr>
      </p:pic>
      <p:sp>
        <p:nvSpPr>
          <p:cNvPr id="10"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en-CA" sz="2000" b="0" dirty="0">
                <a:latin typeface="Tahoma" pitchFamily="34" charset="0"/>
              </a:rPr>
              <a:t>6. 	Recruiting</a:t>
            </a:r>
          </a:p>
        </p:txBody>
      </p:sp>
      <p:graphicFrame>
        <p:nvGraphicFramePr>
          <p:cNvPr id="2" name="Tableau 1"/>
          <p:cNvGraphicFramePr>
            <a:graphicFrameLocks noGrp="1"/>
          </p:cNvGraphicFramePr>
          <p:nvPr>
            <p:extLst>
              <p:ext uri="{D42A27DB-BD31-4B8C-83A1-F6EECF244321}">
                <p14:modId xmlns:p14="http://schemas.microsoft.com/office/powerpoint/2010/main" val="748223733"/>
              </p:ext>
            </p:extLst>
          </p:nvPr>
        </p:nvGraphicFramePr>
        <p:xfrm>
          <a:off x="584791" y="1670213"/>
          <a:ext cx="4211656" cy="3213100"/>
        </p:xfrm>
        <a:graphic>
          <a:graphicData uri="http://schemas.openxmlformats.org/drawingml/2006/table">
            <a:tbl>
              <a:tblPr firstRow="1" firstCol="1" lastRow="1" lastCol="1" bandRow="1" bandCol="1">
                <a:tableStyleId>{5C22544A-7EE6-4342-B048-85BDC9FD1C3A}</a:tableStyleId>
              </a:tblPr>
              <a:tblGrid>
                <a:gridCol w="838339">
                  <a:extLst>
                    <a:ext uri="{9D8B030D-6E8A-4147-A177-3AD203B41FA5}">
                      <a16:colId xmlns:a16="http://schemas.microsoft.com/office/drawing/2014/main" val="20000"/>
                    </a:ext>
                  </a:extLst>
                </a:gridCol>
                <a:gridCol w="735655">
                  <a:extLst>
                    <a:ext uri="{9D8B030D-6E8A-4147-A177-3AD203B41FA5}">
                      <a16:colId xmlns:a16="http://schemas.microsoft.com/office/drawing/2014/main" val="20001"/>
                    </a:ext>
                  </a:extLst>
                </a:gridCol>
                <a:gridCol w="1512452">
                  <a:extLst>
                    <a:ext uri="{9D8B030D-6E8A-4147-A177-3AD203B41FA5}">
                      <a16:colId xmlns:a16="http://schemas.microsoft.com/office/drawing/2014/main" val="20002"/>
                    </a:ext>
                  </a:extLst>
                </a:gridCol>
                <a:gridCol w="504583">
                  <a:extLst>
                    <a:ext uri="{9D8B030D-6E8A-4147-A177-3AD203B41FA5}">
                      <a16:colId xmlns:a16="http://schemas.microsoft.com/office/drawing/2014/main" val="20003"/>
                    </a:ext>
                  </a:extLst>
                </a:gridCol>
                <a:gridCol w="620627">
                  <a:extLst>
                    <a:ext uri="{9D8B030D-6E8A-4147-A177-3AD203B41FA5}">
                      <a16:colId xmlns:a16="http://schemas.microsoft.com/office/drawing/2014/main" val="20004"/>
                    </a:ext>
                  </a:extLst>
                </a:gridCol>
              </a:tblGrid>
              <a:tr h="388406">
                <a:tc>
                  <a:txBody>
                    <a:bodyPr/>
                    <a:lstStyle/>
                    <a:p>
                      <a:pPr>
                        <a:lnSpc>
                          <a:spcPts val="1100"/>
                        </a:lnSpc>
                        <a:spcBef>
                          <a:spcPts val="200"/>
                        </a:spcBef>
                        <a:spcAft>
                          <a:spcPts val="200"/>
                        </a:spcAft>
                      </a:pPr>
                      <a:r>
                        <a:rPr lang="en-US" sz="850" b="0" noProof="0">
                          <a:solidFill>
                            <a:schemeClr val="tx1"/>
                          </a:solidFill>
                          <a:effectLst/>
                          <a:latin typeface="Tahoma" panose="020B0604030504040204" pitchFamily="34" charset="0"/>
                          <a:ea typeface="Tahoma" panose="020B0604030504040204" pitchFamily="34" charset="0"/>
                          <a:cs typeface="Tahoma" panose="020B0604030504040204" pitchFamily="34" charset="0"/>
                        </a:rPr>
                        <a:t>Job status</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algn="ctr">
                        <a:lnSpc>
                          <a:spcPts val="1100"/>
                        </a:lnSpc>
                        <a:spcBef>
                          <a:spcPts val="200"/>
                        </a:spcBef>
                        <a:spcAft>
                          <a:spcPts val="200"/>
                        </a:spcAft>
                      </a:pPr>
                      <a:r>
                        <a:rPr lang="en-US" sz="850" b="0" noProof="0">
                          <a:solidFill>
                            <a:schemeClr val="tx1"/>
                          </a:solidFill>
                          <a:effectLst/>
                          <a:latin typeface="Tahoma" panose="020B0604030504040204" pitchFamily="34" charset="0"/>
                          <a:ea typeface="Tahoma" panose="020B0604030504040204" pitchFamily="34" charset="0"/>
                          <a:cs typeface="Tahoma" panose="020B0604030504040204" pitchFamily="34" charset="0"/>
                        </a:rPr>
                        <a:t>Average number of hires</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gridSpan="2">
                  <a:txBody>
                    <a:bodyPr/>
                    <a:lstStyle/>
                    <a:p>
                      <a:pPr algn="ctr">
                        <a:lnSpc>
                          <a:spcPts val="1100"/>
                        </a:lnSpc>
                        <a:spcBef>
                          <a:spcPts val="200"/>
                        </a:spcBef>
                        <a:spcAft>
                          <a:spcPts val="200"/>
                        </a:spcAft>
                      </a:pPr>
                      <a:r>
                        <a:rPr lang="en-US" sz="850" b="0" noProof="0">
                          <a:solidFill>
                            <a:schemeClr val="tx1"/>
                          </a:solidFill>
                          <a:effectLst/>
                          <a:latin typeface="Tahoma" panose="020B0604030504040204" pitchFamily="34" charset="0"/>
                          <a:ea typeface="Tahoma" panose="020B0604030504040204" pitchFamily="34" charset="0"/>
                          <a:cs typeface="Tahoma" panose="020B0604030504040204" pitchFamily="34" charset="0"/>
                        </a:rPr>
                        <a:t>Major statistically significant variances</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hMerge="1">
                  <a:txBody>
                    <a:bodyPr/>
                    <a:lstStyle/>
                    <a:p>
                      <a:endParaRPr lang="fr-CA"/>
                    </a:p>
                  </a:txBody>
                  <a:tcPr/>
                </a:tc>
                <a:tc>
                  <a:txBody>
                    <a:bodyPr/>
                    <a:lstStyle/>
                    <a:p>
                      <a:pPr algn="ctr">
                        <a:lnSpc>
                          <a:spcPts val="1100"/>
                        </a:lnSpc>
                        <a:spcBef>
                          <a:spcPts val="200"/>
                        </a:spcBef>
                        <a:spcAft>
                          <a:spcPts val="20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Average without the extreme values</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extLst>
                  <a:ext uri="{0D108BD9-81ED-4DB2-BD59-A6C34878D82A}">
                    <a16:rowId xmlns:a16="http://schemas.microsoft.com/office/drawing/2014/main" val="10000"/>
                  </a:ext>
                </a:extLst>
              </a:tr>
              <a:tr h="334055">
                <a:tc>
                  <a:txBody>
                    <a:bodyPr/>
                    <a:lstStyle/>
                    <a:p>
                      <a:pPr algn="just">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Full time</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1.6</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r>
                        <a:rPr lang="en-CA"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Primary/transp.</a:t>
                      </a:r>
                      <a:r>
                        <a:rPr lang="en-CA" sz="85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sector</a:t>
                      </a:r>
                    </a:p>
                    <a:p>
                      <a:pPr marL="85725" lvl="0" indent="-85725" algn="l">
                        <a:lnSpc>
                          <a:spcPts val="1100"/>
                        </a:lnSpc>
                        <a:spcBef>
                          <a:spcPts val="0"/>
                        </a:spcBef>
                        <a:spcAft>
                          <a:spcPts val="0"/>
                        </a:spcAft>
                        <a:buFont typeface="Wingdings"/>
                        <a:buChar char=""/>
                      </a:pPr>
                      <a:r>
                        <a:rPr lang="en-CA" sz="85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Large companies</a:t>
                      </a:r>
                    </a:p>
                    <a:p>
                      <a:pPr marL="85725" lvl="0" indent="-85725" algn="l">
                        <a:lnSpc>
                          <a:spcPts val="1100"/>
                        </a:lnSpc>
                        <a:spcBef>
                          <a:spcPts val="0"/>
                        </a:spcBef>
                        <a:spcAft>
                          <a:spcPts val="0"/>
                        </a:spcAft>
                        <a:buFont typeface="Wingdings"/>
                        <a:buChar char=""/>
                      </a:pPr>
                      <a:r>
                        <a:rPr lang="en-CA" sz="85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1-49% employees 55 yrs +</a:t>
                      </a:r>
                    </a:p>
                    <a:p>
                      <a:pPr marL="85725" lvl="0" indent="-85725" algn="l">
                        <a:lnSpc>
                          <a:spcPts val="1100"/>
                        </a:lnSpc>
                        <a:spcBef>
                          <a:spcPts val="0"/>
                        </a:spcBef>
                        <a:spcAft>
                          <a:spcPts val="0"/>
                        </a:spcAft>
                        <a:buFont typeface="Wingdings"/>
                        <a:buChar char=""/>
                      </a:pPr>
                      <a:r>
                        <a:rPr lang="en-CA" sz="85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3+ vacancies to fill</a:t>
                      </a:r>
                      <a:endPar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fr-FR"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0.6 -</a:t>
                      </a:r>
                      <a:endPar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lnSpc>
                          <a:spcPts val="1100"/>
                        </a:lnSpc>
                        <a:spcBef>
                          <a:spcPts val="0"/>
                        </a:spcBef>
                        <a:spcAft>
                          <a:spcPts val="0"/>
                        </a:spcAft>
                      </a:pPr>
                      <a:r>
                        <a:rPr lang="fr-FR"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3.7 +</a:t>
                      </a:r>
                    </a:p>
                    <a:p>
                      <a:pPr algn="ctr">
                        <a:lnSpc>
                          <a:spcPts val="1100"/>
                        </a:lnSpc>
                        <a:spcBef>
                          <a:spcPts val="0"/>
                        </a:spcBef>
                        <a:spcAft>
                          <a:spcPts val="0"/>
                        </a:spcAft>
                      </a:pPr>
                      <a:r>
                        <a:rPr lang="fr-FR"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2.7 +</a:t>
                      </a:r>
                    </a:p>
                    <a:p>
                      <a:pPr algn="ctr">
                        <a:lnSpc>
                          <a:spcPts val="1100"/>
                        </a:lnSpc>
                        <a:spcBef>
                          <a:spcPts val="0"/>
                        </a:spcBef>
                        <a:spcAft>
                          <a:spcPts val="0"/>
                        </a:spcAft>
                      </a:pPr>
                      <a:r>
                        <a:rPr lang="fr-FR"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3.3 +</a:t>
                      </a:r>
                      <a:endPar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1.6</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13033">
                <a:tc>
                  <a:txBody>
                    <a:bodyPr/>
                    <a:lstStyle/>
                    <a:p>
                      <a:pP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Part time</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1.4</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r>
                        <a:rPr lang="en-CA" altLang="fr-FR" sz="850" b="0" dirty="0">
                          <a:solidFill>
                            <a:schemeClr val="tx1"/>
                          </a:solidFill>
                          <a:latin typeface="Tahoma" pitchFamily="34" charset="0"/>
                          <a:cs typeface="Arial" pitchFamily="34" charset="0"/>
                        </a:rPr>
                        <a:t>Large companies</a:t>
                      </a:r>
                    </a:p>
                    <a:p>
                      <a:pPr marL="85725" lvl="0" indent="-85725" algn="l">
                        <a:lnSpc>
                          <a:spcPts val="1100"/>
                        </a:lnSpc>
                        <a:spcBef>
                          <a:spcPts val="0"/>
                        </a:spcBef>
                        <a:spcAft>
                          <a:spcPts val="0"/>
                        </a:spcAft>
                        <a:buFont typeface="Wingdings"/>
                        <a:buChar char=""/>
                      </a:pPr>
                      <a:r>
                        <a:rPr lang="en-CA" sz="850" b="0" dirty="0">
                          <a:solidFill>
                            <a:schemeClr val="tx1"/>
                          </a:solidFill>
                          <a:latin typeface="Tahoma" pitchFamily="34" charset="0"/>
                          <a:cs typeface="Arial" pitchFamily="34" charset="0"/>
                        </a:rPr>
                        <a:t>3+</a:t>
                      </a:r>
                      <a:r>
                        <a:rPr lang="en-CA" sz="850" b="0" baseline="0" dirty="0">
                          <a:solidFill>
                            <a:schemeClr val="tx1"/>
                          </a:solidFill>
                          <a:latin typeface="Tahoma" pitchFamily="34" charset="0"/>
                          <a:cs typeface="Arial" pitchFamily="34" charset="0"/>
                        </a:rPr>
                        <a:t> vacancies to fill</a:t>
                      </a:r>
                    </a:p>
                    <a:p>
                      <a:pPr marL="85725" lvl="0" indent="-85725" algn="l">
                        <a:lnSpc>
                          <a:spcPts val="1100"/>
                        </a:lnSpc>
                        <a:spcBef>
                          <a:spcPts val="0"/>
                        </a:spcBef>
                        <a:spcAft>
                          <a:spcPts val="0"/>
                        </a:spcAft>
                        <a:buFont typeface="Wingdings"/>
                        <a:buChar char=""/>
                      </a:pPr>
                      <a:r>
                        <a:rPr lang="en-CA" sz="850" b="0" baseline="0" dirty="0">
                          <a:solidFill>
                            <a:schemeClr val="tx1"/>
                          </a:solidFill>
                          <a:latin typeface="Tahoma" pitchFamily="34" charset="0"/>
                          <a:cs typeface="Arial" pitchFamily="34" charset="0"/>
                        </a:rPr>
                        <a:t>50%+ employees 55 yrs +</a:t>
                      </a:r>
                    </a:p>
                    <a:p>
                      <a:pPr marL="85725" lvl="0" indent="-85725" algn="l">
                        <a:lnSpc>
                          <a:spcPts val="1100"/>
                        </a:lnSpc>
                        <a:spcBef>
                          <a:spcPts val="0"/>
                        </a:spcBef>
                        <a:spcAft>
                          <a:spcPts val="0"/>
                        </a:spcAft>
                        <a:buFont typeface="Wingdings"/>
                        <a:buChar char=""/>
                      </a:pPr>
                      <a:r>
                        <a:rPr lang="en-CA" sz="850" b="0" baseline="0" dirty="0">
                          <a:solidFill>
                            <a:schemeClr val="tx1"/>
                          </a:solidFill>
                          <a:latin typeface="Tahoma" pitchFamily="34" charset="0"/>
                          <a:cs typeface="Arial" pitchFamily="34" charset="0"/>
                        </a:rPr>
                        <a:t>0% jobs. little/no qual.</a:t>
                      </a:r>
                      <a:endParaRPr lang="fr-CA" sz="850" b="0" dirty="0">
                        <a:solidFill>
                          <a:schemeClr val="tx1"/>
                        </a:solidFill>
                        <a:latin typeface="Tahoma" pitchFamily="34" charset="0"/>
                        <a:cs typeface="Arial"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fr-FR"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3.9 +</a:t>
                      </a:r>
                    </a:p>
                    <a:p>
                      <a:pPr marL="0" marR="0" indent="0" algn="ctr" defTabSz="914400" rtl="0" eaLnBrk="1" fontAlgn="auto" latinLnBrk="0" hangingPunct="1">
                        <a:lnSpc>
                          <a:spcPts val="1100"/>
                        </a:lnSpc>
                        <a:spcBef>
                          <a:spcPts val="0"/>
                        </a:spcBef>
                        <a:spcAft>
                          <a:spcPts val="0"/>
                        </a:spcAft>
                        <a:buClrTx/>
                        <a:buSzTx/>
                        <a:buFontTx/>
                        <a:buNone/>
                        <a:tabLst/>
                        <a:defRPr/>
                      </a:pPr>
                      <a:r>
                        <a:rPr lang="fr-FR"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4.0 +</a:t>
                      </a:r>
                      <a:endPar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lnSpc>
                          <a:spcPts val="1100"/>
                        </a:lnSpc>
                        <a:spcBef>
                          <a:spcPts val="0"/>
                        </a:spcBef>
                        <a:spcAft>
                          <a:spcPts val="0"/>
                        </a:spcAft>
                      </a:pPr>
                      <a:r>
                        <a:rPr lang="fr-FR"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0.3 -</a:t>
                      </a:r>
                    </a:p>
                    <a:p>
                      <a:pPr marL="0" marR="0" indent="0" algn="ctr" defTabSz="914400" rtl="0" eaLnBrk="1" fontAlgn="auto" latinLnBrk="0" hangingPunct="1">
                        <a:lnSpc>
                          <a:spcPts val="1100"/>
                        </a:lnSpc>
                        <a:spcBef>
                          <a:spcPts val="0"/>
                        </a:spcBef>
                        <a:spcAft>
                          <a:spcPts val="0"/>
                        </a:spcAft>
                        <a:buClrTx/>
                        <a:buSzTx/>
                        <a:buFontTx/>
                        <a:buNone/>
                        <a:tabLst/>
                        <a:defRPr/>
                      </a:pPr>
                      <a:r>
                        <a:rPr lang="fr-FR"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0.6 -</a:t>
                      </a: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1.2</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0430">
                <a:tc>
                  <a:txBody>
                    <a:bodyPr/>
                    <a:lstStyle/>
                    <a:p>
                      <a:pPr algn="just">
                        <a:lnSpc>
                          <a:spcPts val="1200"/>
                        </a:lnSpc>
                        <a:spcBef>
                          <a:spcPts val="200"/>
                        </a:spcBef>
                        <a:spcAft>
                          <a:spcPts val="200"/>
                        </a:spcAft>
                      </a:pPr>
                      <a:r>
                        <a:rPr lang="fr-CA" sz="850" b="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Seasonal</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2.4</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r>
                        <a:rPr lang="en-CA" altLang="fr-FR" sz="850" b="0" dirty="0">
                          <a:solidFill>
                            <a:schemeClr val="tx1"/>
                          </a:solidFill>
                          <a:latin typeface="Tahoma" pitchFamily="34" charset="0"/>
                          <a:cs typeface="Arial" pitchFamily="34" charset="0"/>
                        </a:rPr>
                        <a:t>Medium-sized businesses</a:t>
                      </a:r>
                    </a:p>
                    <a:p>
                      <a:pPr marL="85725" lvl="0" indent="-85725" algn="l">
                        <a:lnSpc>
                          <a:spcPts val="1100"/>
                        </a:lnSpc>
                        <a:spcBef>
                          <a:spcPts val="0"/>
                        </a:spcBef>
                        <a:spcAft>
                          <a:spcPts val="0"/>
                        </a:spcAft>
                        <a:buFont typeface="Wingdings"/>
                        <a:buChar char=""/>
                      </a:pPr>
                      <a:r>
                        <a:rPr lang="en-CA" sz="850" b="0" dirty="0">
                          <a:solidFill>
                            <a:schemeClr val="tx1"/>
                          </a:solidFill>
                          <a:effectLst/>
                          <a:latin typeface="Tahoma" pitchFamily="34" charset="0"/>
                          <a:ea typeface="Tahoma" panose="020B0604030504040204" pitchFamily="34" charset="0"/>
                          <a:cs typeface="Arial" pitchFamily="34" charset="0"/>
                        </a:rPr>
                        <a:t>0% jobs little/no qual.</a:t>
                      </a:r>
                    </a:p>
                    <a:p>
                      <a:pPr marL="85725" lvl="0" indent="-85725" algn="l">
                        <a:lnSpc>
                          <a:spcPts val="1100"/>
                        </a:lnSpc>
                        <a:spcBef>
                          <a:spcPts val="0"/>
                        </a:spcBef>
                        <a:spcAft>
                          <a:spcPts val="0"/>
                        </a:spcAft>
                        <a:buFont typeface="Wingdings"/>
                        <a:buChar char=""/>
                      </a:pPr>
                      <a:r>
                        <a:rPr lang="en-CA" sz="850" b="0" dirty="0">
                          <a:solidFill>
                            <a:schemeClr val="tx1"/>
                          </a:solidFill>
                          <a:effectLst/>
                          <a:latin typeface="Tahoma" pitchFamily="34" charset="0"/>
                          <a:ea typeface="Tahoma" panose="020B0604030504040204" pitchFamily="34" charset="0"/>
                          <a:cs typeface="Arial" pitchFamily="34" charset="0"/>
                        </a:rPr>
                        <a:t>1-2 positions to fill</a:t>
                      </a:r>
                    </a:p>
                    <a:p>
                      <a:pPr marL="85725" lvl="0" indent="-85725" algn="l">
                        <a:lnSpc>
                          <a:spcPts val="1100"/>
                        </a:lnSpc>
                        <a:spcBef>
                          <a:spcPts val="0"/>
                        </a:spcBef>
                        <a:spcAft>
                          <a:spcPts val="0"/>
                        </a:spcAft>
                        <a:buFont typeface="Wingdings"/>
                        <a:buChar char=""/>
                      </a:pPr>
                      <a:r>
                        <a:rPr lang="en-CA" sz="850" b="0" dirty="0">
                          <a:solidFill>
                            <a:schemeClr val="tx1"/>
                          </a:solidFill>
                          <a:effectLst/>
                          <a:latin typeface="Tahoma" pitchFamily="34" charset="0"/>
                          <a:ea typeface="Tahoma" panose="020B0604030504040204" pitchFamily="34" charset="0"/>
                          <a:cs typeface="Arial" pitchFamily="34" charset="0"/>
                        </a:rPr>
                        <a:t>1-49% of employees</a:t>
                      </a:r>
                      <a:r>
                        <a:rPr lang="en-CA" sz="850" b="0" baseline="0" dirty="0">
                          <a:solidFill>
                            <a:schemeClr val="tx1"/>
                          </a:solidFill>
                          <a:effectLst/>
                          <a:latin typeface="Tahoma" pitchFamily="34" charset="0"/>
                          <a:ea typeface="Tahoma" panose="020B0604030504040204" pitchFamily="34" charset="0"/>
                          <a:cs typeface="Arial" pitchFamily="34" charset="0"/>
                        </a:rPr>
                        <a:t> 55 yrs+</a:t>
                      </a:r>
                      <a:endPar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fr-FR"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0.4 -</a:t>
                      </a:r>
                    </a:p>
                    <a:p>
                      <a:pPr algn="ctr">
                        <a:lnSpc>
                          <a:spcPts val="1100"/>
                        </a:lnSpc>
                        <a:spcBef>
                          <a:spcPts val="0"/>
                        </a:spcBef>
                        <a:spcAft>
                          <a:spcPts val="0"/>
                        </a:spcAft>
                      </a:pPr>
                      <a:r>
                        <a:rPr lang="fr-FR"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0.4 -</a:t>
                      </a:r>
                    </a:p>
                    <a:p>
                      <a:pPr algn="ctr">
                        <a:lnSpc>
                          <a:spcPts val="1100"/>
                        </a:lnSpc>
                        <a:spcBef>
                          <a:spcPts val="0"/>
                        </a:spcBef>
                        <a:spcAft>
                          <a:spcPts val="0"/>
                        </a:spcAft>
                      </a:pPr>
                      <a:r>
                        <a:rPr lang="fr-FR"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0.5 -</a:t>
                      </a:r>
                    </a:p>
                    <a:p>
                      <a:pPr algn="ctr">
                        <a:lnSpc>
                          <a:spcPts val="1100"/>
                        </a:lnSpc>
                        <a:spcBef>
                          <a:spcPts val="0"/>
                        </a:spcBef>
                        <a:spcAft>
                          <a:spcPts val="0"/>
                        </a:spcAft>
                      </a:pPr>
                      <a:r>
                        <a:rPr lang="fr-FR"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5.0 +</a:t>
                      </a:r>
                      <a:endPar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1.0</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0430">
                <a:tc>
                  <a:txBody>
                    <a:bodyPr/>
                    <a:lstStyle/>
                    <a:p>
                      <a:pP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Total</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5.5</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r>
                        <a:rPr lang="en-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Primary/transp. sector</a:t>
                      </a:r>
                    </a:p>
                    <a:p>
                      <a:pPr marL="85725" lvl="0" indent="-85725" algn="l">
                        <a:lnSpc>
                          <a:spcPts val="1100"/>
                        </a:lnSpc>
                        <a:spcBef>
                          <a:spcPts val="0"/>
                        </a:spcBef>
                        <a:spcAft>
                          <a:spcPts val="0"/>
                        </a:spcAft>
                        <a:buFont typeface="Wingdings"/>
                        <a:buChar char=""/>
                      </a:pPr>
                      <a:r>
                        <a:rPr lang="en-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0% jobs.</a:t>
                      </a:r>
                      <a:r>
                        <a:rPr lang="en-CA" sz="850" b="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little/no qual.</a:t>
                      </a:r>
                    </a:p>
                    <a:p>
                      <a:pPr marL="85725" lvl="0" indent="-85725" algn="l">
                        <a:lnSpc>
                          <a:spcPts val="1100"/>
                        </a:lnSpc>
                        <a:spcBef>
                          <a:spcPts val="0"/>
                        </a:spcBef>
                        <a:spcAft>
                          <a:spcPts val="0"/>
                        </a:spcAft>
                        <a:buFont typeface="Wingdings"/>
                        <a:buChar char=""/>
                      </a:pPr>
                      <a:r>
                        <a:rPr lang="en-CA" sz="850" b="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Large companies</a:t>
                      </a:r>
                    </a:p>
                    <a:p>
                      <a:pPr marL="85725" lvl="0" indent="-85725" algn="l">
                        <a:lnSpc>
                          <a:spcPts val="1100"/>
                        </a:lnSpc>
                        <a:spcBef>
                          <a:spcPts val="0"/>
                        </a:spcBef>
                        <a:spcAft>
                          <a:spcPts val="0"/>
                        </a:spcAft>
                        <a:buFont typeface="Wingdings"/>
                        <a:buChar char=""/>
                      </a:pPr>
                      <a:r>
                        <a:rPr lang="en-CA" sz="850" b="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1-49% employees 55 yrs+</a:t>
                      </a:r>
                    </a:p>
                    <a:p>
                      <a:pPr marL="85725" lvl="0" indent="-85725" algn="l">
                        <a:lnSpc>
                          <a:spcPts val="1100"/>
                        </a:lnSpc>
                        <a:spcBef>
                          <a:spcPts val="0"/>
                        </a:spcBef>
                        <a:spcAft>
                          <a:spcPts val="0"/>
                        </a:spcAft>
                        <a:buFont typeface="Wingdings"/>
                        <a:buChar char=""/>
                      </a:pPr>
                      <a:r>
                        <a:rPr lang="en-CA" sz="850" b="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3+ vacancies to fill</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2.8 -</a:t>
                      </a:r>
                    </a:p>
                    <a:p>
                      <a:pPr algn="ctr">
                        <a:lnSpc>
                          <a:spcPts val="1100"/>
                        </a:lnSpc>
                        <a:spcBef>
                          <a:spcPts val="0"/>
                        </a:spcBef>
                        <a:spcAft>
                          <a:spcPts val="0"/>
                        </a:spcAft>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2.9</a:t>
                      </a:r>
                      <a:r>
                        <a:rPr lang="fr-FR" sz="850" b="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lnSpc>
                          <a:spcPts val="1100"/>
                        </a:lnSpc>
                        <a:spcBef>
                          <a:spcPts val="0"/>
                        </a:spcBef>
                        <a:spcAft>
                          <a:spcPts val="0"/>
                        </a:spcAft>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12.0 +</a:t>
                      </a:r>
                    </a:p>
                    <a:p>
                      <a:pPr algn="ctr">
                        <a:lnSpc>
                          <a:spcPts val="1100"/>
                        </a:lnSpc>
                        <a:spcBef>
                          <a:spcPts val="0"/>
                        </a:spcBef>
                        <a:spcAft>
                          <a:spcPts val="0"/>
                        </a:spcAft>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9.9 +</a:t>
                      </a:r>
                    </a:p>
                    <a:p>
                      <a:pPr algn="ctr">
                        <a:lnSpc>
                          <a:spcPts val="1100"/>
                        </a:lnSpc>
                        <a:spcBef>
                          <a:spcPts val="0"/>
                        </a:spcBef>
                        <a:spcAft>
                          <a:spcPts val="0"/>
                        </a:spcAft>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11.3 +</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4.0</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3" name="Rectangle 1"/>
          <p:cNvSpPr>
            <a:spLocks noChangeArrowheads="1"/>
          </p:cNvSpPr>
          <p:nvPr/>
        </p:nvSpPr>
        <p:spPr bwMode="auto">
          <a:xfrm>
            <a:off x="489093" y="1302259"/>
            <a:ext cx="447631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 14 – Number of employees hired in the past year </a:t>
            </a:r>
            <a:r>
              <a:rPr kumimoji="0" lang="en-CA"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(n=198)</a:t>
            </a:r>
            <a:endParaRPr kumimoji="0" lang="en-CA" altLang="fr-FR" sz="800" b="0" i="0" u="none" strike="noStrike" cap="none" normalizeH="0" baseline="0" dirty="0">
              <a:ln>
                <a:noFill/>
              </a:ln>
              <a:solidFill>
                <a:schemeClr val="tx1"/>
              </a:solidFill>
              <a:effectLst/>
            </a:endParaRPr>
          </a:p>
        </p:txBody>
      </p:sp>
      <p:graphicFrame>
        <p:nvGraphicFramePr>
          <p:cNvPr id="4" name="Tableau 3"/>
          <p:cNvGraphicFramePr>
            <a:graphicFrameLocks noGrp="1"/>
          </p:cNvGraphicFramePr>
          <p:nvPr>
            <p:extLst>
              <p:ext uri="{D42A27DB-BD31-4B8C-83A1-F6EECF244321}">
                <p14:modId xmlns:p14="http://schemas.microsoft.com/office/powerpoint/2010/main" val="564845494"/>
              </p:ext>
            </p:extLst>
          </p:nvPr>
        </p:nvGraphicFramePr>
        <p:xfrm>
          <a:off x="5039837" y="4518280"/>
          <a:ext cx="3848985" cy="1603102"/>
        </p:xfrm>
        <a:graphic>
          <a:graphicData uri="http://schemas.openxmlformats.org/drawingml/2006/table">
            <a:tbl>
              <a:tblPr firstRow="1" firstCol="1" lastRow="1" lastCol="1" bandRow="1" bandCol="1">
                <a:tableStyleId>{5C22544A-7EE6-4342-B048-85BDC9FD1C3A}</a:tableStyleId>
              </a:tblPr>
              <a:tblGrid>
                <a:gridCol w="893134">
                  <a:extLst>
                    <a:ext uri="{9D8B030D-6E8A-4147-A177-3AD203B41FA5}">
                      <a16:colId xmlns:a16="http://schemas.microsoft.com/office/drawing/2014/main" val="20000"/>
                    </a:ext>
                  </a:extLst>
                </a:gridCol>
                <a:gridCol w="795742">
                  <a:extLst>
                    <a:ext uri="{9D8B030D-6E8A-4147-A177-3AD203B41FA5}">
                      <a16:colId xmlns:a16="http://schemas.microsoft.com/office/drawing/2014/main" val="20001"/>
                    </a:ext>
                  </a:extLst>
                </a:gridCol>
                <a:gridCol w="724713">
                  <a:extLst>
                    <a:ext uri="{9D8B030D-6E8A-4147-A177-3AD203B41FA5}">
                      <a16:colId xmlns:a16="http://schemas.microsoft.com/office/drawing/2014/main" val="20002"/>
                    </a:ext>
                  </a:extLst>
                </a:gridCol>
                <a:gridCol w="733647">
                  <a:extLst>
                    <a:ext uri="{9D8B030D-6E8A-4147-A177-3AD203B41FA5}">
                      <a16:colId xmlns:a16="http://schemas.microsoft.com/office/drawing/2014/main" val="20003"/>
                    </a:ext>
                  </a:extLst>
                </a:gridCol>
                <a:gridCol w="701749">
                  <a:extLst>
                    <a:ext uri="{9D8B030D-6E8A-4147-A177-3AD203B41FA5}">
                      <a16:colId xmlns:a16="http://schemas.microsoft.com/office/drawing/2014/main" val="20004"/>
                    </a:ext>
                  </a:extLst>
                </a:gridCol>
              </a:tblGrid>
              <a:tr h="410236">
                <a:tc>
                  <a:txBody>
                    <a:bodyPr/>
                    <a:lstStyle/>
                    <a:p>
                      <a:pPr algn="r">
                        <a:lnSpc>
                          <a:spcPts val="900"/>
                        </a:lnSpc>
                        <a:spcBef>
                          <a:spcPts val="200"/>
                        </a:spcBef>
                        <a:spcAft>
                          <a:spcPts val="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Job </a:t>
                      </a:r>
                      <a:r>
                        <a:rPr lang="fr-CA" sz="850" b="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status</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nSpc>
                          <a:spcPts val="900"/>
                        </a:lnSpc>
                        <a:spcBef>
                          <a:spcPts val="0"/>
                        </a:spcBef>
                        <a:spcAft>
                          <a:spcPts val="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No. </a:t>
                      </a:r>
                      <a:b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fr-CA" sz="850" b="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hired</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rgbClr val="FDCBA1"/>
                    </a:solidFill>
                  </a:tcPr>
                </a:tc>
                <a:tc>
                  <a:txBody>
                    <a:bodyPr/>
                    <a:lstStyle/>
                    <a:p>
                      <a:pPr algn="ctr">
                        <a:lnSpc>
                          <a:spcPts val="11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Full time</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algn="ctr">
                        <a:lnSpc>
                          <a:spcPts val="11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Part time</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algn="ctr">
                        <a:lnSpc>
                          <a:spcPts val="1100"/>
                        </a:lnSpc>
                        <a:spcBef>
                          <a:spcPts val="200"/>
                        </a:spcBef>
                        <a:spcAft>
                          <a:spcPts val="200"/>
                        </a:spcAft>
                      </a:pPr>
                      <a:r>
                        <a:rPr lang="fr-CA" sz="850" b="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Seasonal</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algn="ctr">
                        <a:lnSpc>
                          <a:spcPts val="11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Total jobs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extLst>
                  <a:ext uri="{0D108BD9-81ED-4DB2-BD59-A6C34878D82A}">
                    <a16:rowId xmlns:a16="http://schemas.microsoft.com/office/drawing/2014/main" val="10000"/>
                  </a:ext>
                </a:extLst>
              </a:tr>
              <a:tr h="202019">
                <a:tc>
                  <a:txBody>
                    <a:bodyPr/>
                    <a:lstStyle/>
                    <a:p>
                      <a:pPr algn="just">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0</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50%</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59%</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62%</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16%</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02019">
                <a:tc>
                  <a:txBody>
                    <a:bodyPr/>
                    <a:lstStyle/>
                    <a:p>
                      <a:pPr marL="0" algn="l" defTabSz="914400" rtl="0" eaLnBrk="1" latinLnBrk="0" hangingPunct="1">
                        <a:lnSpc>
                          <a:spcPts val="1200"/>
                        </a:lnSpc>
                        <a:spcBef>
                          <a:spcPts val="200"/>
                        </a:spcBef>
                        <a:spcAft>
                          <a:spcPts val="200"/>
                        </a:spcAft>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1 to 4</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40%</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33%</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30%</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62%</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12651">
                <a:tc>
                  <a:txBody>
                    <a:bodyPr/>
                    <a:lstStyle/>
                    <a:p>
                      <a:pP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5 to 14</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6%</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5%</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3%</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13%</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23284">
                <a:tc>
                  <a:txBody>
                    <a:bodyPr/>
                    <a:lstStyle/>
                    <a:p>
                      <a:pPr algn="just">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15 and over</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3%</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7%</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70139">
                <a:tc gridSpan="5">
                  <a:txBody>
                    <a:bodyPr/>
                    <a:lstStyle/>
                    <a:p>
                      <a:pPr>
                        <a:lnSpc>
                          <a:spcPts val="11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Total </a:t>
                      </a:r>
                      <a:r>
                        <a:rPr lang="fr-CA" sz="850" b="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number</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of </a:t>
                      </a:r>
                      <a:r>
                        <a:rPr lang="fr-CA" sz="850" b="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hires</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10005"/>
                  </a:ext>
                </a:extLst>
              </a:tr>
              <a:tr h="182754">
                <a:tc>
                  <a:txBody>
                    <a:bodyPr/>
                    <a:lstStyle/>
                    <a:p>
                      <a:pP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317</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277</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483</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1 077</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9" name="Rectangle 1"/>
          <p:cNvSpPr>
            <a:spLocks noChangeArrowheads="1"/>
          </p:cNvSpPr>
          <p:nvPr/>
        </p:nvSpPr>
        <p:spPr bwMode="auto">
          <a:xfrm>
            <a:off x="4965404" y="4091702"/>
            <a:ext cx="427429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 14a – Breakdown of the </a:t>
            </a:r>
            <a:r>
              <a:rPr lang="en-CA" altLang="fr-FR" sz="900" dirty="0">
                <a:latin typeface="Tahoma" pitchFamily="34" charset="0"/>
                <a:ea typeface="Times New Roman" pitchFamily="18" charset="0"/>
                <a:cs typeface="Tahoma" pitchFamily="34" charset="0"/>
              </a:rPr>
              <a:t>number of employees hired </a:t>
            </a:r>
            <a:br>
              <a:rPr lang="en-CA" altLang="fr-FR" sz="900" dirty="0">
                <a:latin typeface="Tahoma" pitchFamily="34" charset="0"/>
                <a:ea typeface="Times New Roman" pitchFamily="18" charset="0"/>
                <a:cs typeface="Tahoma" pitchFamily="34" charset="0"/>
              </a:rPr>
            </a:br>
            <a:r>
              <a:rPr lang="en-CA" altLang="fr-FR" sz="900" dirty="0">
                <a:latin typeface="Tahoma" pitchFamily="34" charset="0"/>
                <a:ea typeface="Times New Roman" pitchFamily="18" charset="0"/>
                <a:cs typeface="Tahoma" pitchFamily="34" charset="0"/>
              </a:rPr>
              <a:t>according to job status</a:t>
            </a:r>
            <a:r>
              <a:rPr lang="en-CA" sz="900" dirty="0">
                <a:latin typeface="Tahoma" pitchFamily="34" charset="0"/>
                <a:ea typeface="Times New Roman" pitchFamily="18" charset="0"/>
                <a:cs typeface="Tahoma" pitchFamily="34" charset="0"/>
              </a:rPr>
              <a:t> </a:t>
            </a:r>
            <a:r>
              <a:rPr kumimoji="0" lang="en-CA"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(n=198)</a:t>
            </a:r>
            <a:endParaRPr kumimoji="0" lang="en-CA" altLang="fr-FR" sz="800" b="0" i="0" u="none" strike="noStrike" cap="none" normalizeH="0" baseline="0" dirty="0">
              <a:ln>
                <a:noFill/>
              </a:ln>
              <a:solidFill>
                <a:schemeClr val="tx1"/>
              </a:solidFill>
              <a:effectLst/>
            </a:endParaRPr>
          </a:p>
        </p:txBody>
      </p:sp>
      <p:sp>
        <p:nvSpPr>
          <p:cNvPr id="11" name="ZoneTexte 10"/>
          <p:cNvSpPr txBox="1">
            <a:spLocks noChangeArrowheads="1"/>
          </p:cNvSpPr>
          <p:nvPr/>
        </p:nvSpPr>
        <p:spPr bwMode="auto">
          <a:xfrm>
            <a:off x="499585" y="858971"/>
            <a:ext cx="3221810" cy="273601"/>
          </a:xfrm>
          <a:prstGeom prst="rect">
            <a:avLst/>
          </a:prstGeom>
          <a:noFill/>
          <a:ln w="19050">
            <a:noFill/>
            <a:prstDash val="sysDot"/>
            <a:miter lim="800000"/>
            <a:headEnd/>
            <a:tailEnd/>
          </a:ln>
        </p:spPr>
        <p:txBody>
          <a:bodyPr wrap="square">
            <a:spAutoFit/>
          </a:bodyPr>
          <a:lstStyle/>
          <a:p>
            <a:pPr>
              <a:lnSpc>
                <a:spcPct val="120000"/>
              </a:lnSpc>
            </a:pPr>
            <a:r>
              <a:rPr lang="en-US" sz="1100" i="1" dirty="0">
                <a:latin typeface="Tahoma" panose="020B0604030504040204" pitchFamily="34" charset="0"/>
                <a:ea typeface="Tahoma" panose="020B0604030504040204" pitchFamily="34" charset="0"/>
                <a:cs typeface="Tahoma" panose="020B0604030504040204" pitchFamily="34" charset="0"/>
              </a:rPr>
              <a:t>Number of employees hired</a:t>
            </a:r>
            <a:endParaRPr lang="en-US" sz="1100" b="0" i="1" dirty="0">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5056451" y="959018"/>
            <a:ext cx="3798980" cy="2913618"/>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Respondent companies hired an average of 5.5 employees in the past year, as follows: 1.6 full time (29%), 1.4 part time (25%) and 2.4 seasonal (44%) (Table 14). </a:t>
            </a:r>
          </a:p>
          <a:p>
            <a:pPr marL="171450" lvl="0" indent="-171450">
              <a:lnSpc>
                <a:spcPts val="1300"/>
              </a:lnSpc>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This average is inflated by a few extreme values, including three companies in the construction, accommodation and other services sectors which hired more than 80 seasonal employees in 2018. When the highest values are eliminated, the average number of employees hired falls to 4.0.</a:t>
            </a:r>
          </a:p>
          <a:p>
            <a:pPr marL="171450" indent="-171450">
              <a:lnSpc>
                <a:spcPts val="1300"/>
              </a:lnSpc>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Respondents hired a total of 1,077 employees in the past year. It must be noted that this does not necessarily mean that 1,077 new jobs were created in the region. In fact, some of these jobs involve, for example, replacing employees who have retired or poaching seasonal workers from competitors, etc.</a:t>
            </a:r>
          </a:p>
        </p:txBody>
      </p:sp>
      <p:sp>
        <p:nvSpPr>
          <p:cNvPr id="15" name="Rectangle 14"/>
          <p:cNvSpPr/>
          <p:nvPr/>
        </p:nvSpPr>
        <p:spPr>
          <a:xfrm>
            <a:off x="525181" y="4950932"/>
            <a:ext cx="2094157" cy="207749"/>
          </a:xfrm>
          <a:prstGeom prst="rect">
            <a:avLst/>
          </a:prstGeom>
        </p:spPr>
        <p:txBody>
          <a:bodyPr wrap="square">
            <a:spAutoFit/>
          </a:bodyPr>
          <a:lstStyle/>
          <a:p>
            <a:pPr>
              <a:spcAft>
                <a:spcPts val="600"/>
              </a:spcAft>
            </a:pPr>
            <a:r>
              <a:rPr lang="en-GB" sz="750" b="0" dirty="0">
                <a:latin typeface="Tahoma" panose="020B0604030504040204" pitchFamily="34" charset="0"/>
                <a:ea typeface="Tahoma" panose="020B0604030504040204" pitchFamily="34" charset="0"/>
                <a:cs typeface="Tahoma" panose="020B0604030504040204" pitchFamily="34" charset="0"/>
              </a:rPr>
              <a:t>Calculations of averages include the </a:t>
            </a:r>
            <a:r>
              <a:rPr lang="en-GB" sz="750" b="0" i="1" dirty="0">
                <a:latin typeface="Tahoma" panose="020B0604030504040204" pitchFamily="34" charset="0"/>
                <a:ea typeface="Tahoma" panose="020B0604030504040204" pitchFamily="34" charset="0"/>
                <a:cs typeface="Tahoma" panose="020B0604030504040204" pitchFamily="34" charset="0"/>
              </a:rPr>
              <a:t>zeros.</a:t>
            </a:r>
          </a:p>
        </p:txBody>
      </p:sp>
      <p:sp>
        <p:nvSpPr>
          <p:cNvPr id="13" name="Rectangle 12"/>
          <p:cNvSpPr/>
          <p:nvPr/>
        </p:nvSpPr>
        <p:spPr>
          <a:xfrm>
            <a:off x="489093" y="5389770"/>
            <a:ext cx="4288485" cy="425758"/>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16% of respondents did not hire any employees and 7% hired 15 or more (Table 14a). </a:t>
            </a:r>
          </a:p>
        </p:txBody>
      </p:sp>
    </p:spTree>
    <p:extLst>
      <p:ext uri="{BB962C8B-B14F-4D97-AF65-F5344CB8AC3E}">
        <p14:creationId xmlns:p14="http://schemas.microsoft.com/office/powerpoint/2010/main" val="301043212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417" y="1409972"/>
            <a:ext cx="6963076" cy="1401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space réservé du numéro de diapositive 1"/>
          <p:cNvSpPr txBox="1">
            <a:spLocks/>
          </p:cNvSpPr>
          <p:nvPr/>
        </p:nvSpPr>
        <p:spPr bwMode="auto">
          <a:xfrm>
            <a:off x="8006316" y="6208418"/>
            <a:ext cx="42098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23</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en-US" sz="2000" b="0" dirty="0">
                <a:latin typeface="Tahoma" pitchFamily="34" charset="0"/>
              </a:rPr>
              <a:t>6. 	Recruiting</a:t>
            </a:r>
          </a:p>
        </p:txBody>
      </p:sp>
      <p:sp>
        <p:nvSpPr>
          <p:cNvPr id="17" name="Rectangle 16"/>
          <p:cNvSpPr/>
          <p:nvPr/>
        </p:nvSpPr>
        <p:spPr>
          <a:xfrm>
            <a:off x="519294" y="2811898"/>
            <a:ext cx="7905421" cy="261610"/>
          </a:xfrm>
          <a:prstGeom prst="rect">
            <a:avLst/>
          </a:prstGeom>
        </p:spPr>
        <p:txBody>
          <a:bodyPr wrap="square">
            <a:spAutoFit/>
          </a:bodyPr>
          <a:lstStyle/>
          <a:p>
            <a:pPr marL="171450" indent="-171450">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Almost half of the companies that hired employees in the past year found it difficult to recruit them.</a:t>
            </a:r>
          </a:p>
        </p:txBody>
      </p:sp>
      <p:cxnSp>
        <p:nvCxnSpPr>
          <p:cNvPr id="18" name="AutoShape 3"/>
          <p:cNvCxnSpPr>
            <a:cxnSpLocks noChangeShapeType="1"/>
            <a:endCxn id="21" idx="1"/>
          </p:cNvCxnSpPr>
          <p:nvPr/>
        </p:nvCxnSpPr>
        <p:spPr bwMode="auto">
          <a:xfrm flipV="1">
            <a:off x="6671759" y="1192271"/>
            <a:ext cx="486553" cy="180049"/>
          </a:xfrm>
          <a:prstGeom prst="straightConnector1">
            <a:avLst/>
          </a:prstGeom>
          <a:noFill/>
          <a:ln w="22225">
            <a:solidFill>
              <a:srgbClr val="F47206"/>
            </a:solidFill>
            <a:round/>
            <a:headEnd/>
            <a:tailEnd/>
          </a:ln>
          <a:extLst>
            <a:ext uri="{909E8E84-426E-40DD-AFC4-6F175D3DCCD1}">
              <a14:hiddenFill xmlns:a14="http://schemas.microsoft.com/office/drawing/2010/main">
                <a:noFill/>
              </a14:hiddenFill>
            </a:ext>
          </a:extLst>
        </p:spPr>
      </p:cxnSp>
      <p:pic>
        <p:nvPicPr>
          <p:cNvPr id="19" name="Imag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4127" y="5361"/>
            <a:ext cx="691304" cy="667950"/>
          </a:xfrm>
          <a:prstGeom prst="rect">
            <a:avLst/>
          </a:prstGeom>
        </p:spPr>
      </p:pic>
      <p:sp>
        <p:nvSpPr>
          <p:cNvPr id="20" name="Rectangle 1"/>
          <p:cNvSpPr>
            <a:spLocks noChangeArrowheads="1"/>
          </p:cNvSpPr>
          <p:nvPr/>
        </p:nvSpPr>
        <p:spPr bwMode="auto">
          <a:xfrm>
            <a:off x="457195" y="786543"/>
            <a:ext cx="726926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Figure 7</a:t>
            </a:r>
            <a:r>
              <a:rPr lang="en-US" altLang="fr-FR" sz="900" dirty="0">
                <a:latin typeface="Tahoma" pitchFamily="34" charset="0"/>
                <a:ea typeface="Times New Roman" pitchFamily="18" charset="0"/>
                <a:cs typeface="Tahoma" pitchFamily="34" charset="0"/>
              </a:rPr>
              <a:t> – Ease with which employees were recruited in the past year </a:t>
            </a:r>
            <a:r>
              <a:rPr lang="en-US" altLang="fr-FR" sz="800" b="0" dirty="0">
                <a:latin typeface="Tahoma" pitchFamily="34" charset="0"/>
                <a:ea typeface="Times New Roman" pitchFamily="18" charset="0"/>
                <a:cs typeface="Tahoma" pitchFamily="34" charset="0"/>
              </a:rPr>
              <a:t>(n=162</a:t>
            </a:r>
            <a:r>
              <a:rPr lang="fr-CA" altLang="fr-FR" sz="800" b="0" dirty="0">
                <a:latin typeface="Tahoma" pitchFamily="34" charset="0"/>
                <a:ea typeface="Times New Roman" pitchFamily="18" charset="0"/>
                <a:cs typeface="Tahoma" pitchFamily="34" charset="0"/>
              </a:rPr>
              <a:t>)</a:t>
            </a:r>
            <a:r>
              <a:rPr lang="fr-CA" sz="900" dirty="0">
                <a:latin typeface="Tahoma" pitchFamily="34" charset="0"/>
                <a:ea typeface="Times New Roman" pitchFamily="18" charset="0"/>
                <a:cs typeface="Tahoma" pitchFamily="34" charset="0"/>
              </a:rPr>
              <a:t> </a:t>
            </a:r>
            <a:endParaRPr lang="fr-CA" altLang="fr-FR" sz="900" dirty="0">
              <a:latin typeface="Tahoma" pitchFamily="34" charset="0"/>
              <a:ea typeface="Times New Roman" pitchFamily="18" charset="0"/>
              <a:cs typeface="Tahoma" pitchFamily="34" charset="0"/>
            </a:endParaRPr>
          </a:p>
        </p:txBody>
      </p:sp>
      <p:sp>
        <p:nvSpPr>
          <p:cNvPr id="21" name="Rectangle 2"/>
          <p:cNvSpPr>
            <a:spLocks noChangeArrowheads="1"/>
          </p:cNvSpPr>
          <p:nvPr/>
        </p:nvSpPr>
        <p:spPr bwMode="auto">
          <a:xfrm>
            <a:off x="7158312" y="1024383"/>
            <a:ext cx="1566647" cy="335776"/>
          </a:xfrm>
          <a:prstGeom prst="rect">
            <a:avLst/>
          </a:prstGeom>
          <a:solidFill>
            <a:srgbClr val="FFFFFF"/>
          </a:solidFill>
          <a:ln w="22225">
            <a:solidFill>
              <a:srgbClr val="F47206"/>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fr-CA" altLang="fr-FR" sz="800" b="0" dirty="0">
                <a:latin typeface="Tahoma" pitchFamily="34" charset="0"/>
                <a:cs typeface="Arial" pitchFamily="34" charset="0"/>
              </a:rPr>
              <a:t>Small </a:t>
            </a:r>
            <a:r>
              <a:rPr lang="fr-CA" altLang="fr-FR" sz="800" b="0" dirty="0" err="1">
                <a:latin typeface="Tahoma" pitchFamily="34" charset="0"/>
                <a:cs typeface="Arial" pitchFamily="34" charset="0"/>
              </a:rPr>
              <a:t>companies</a:t>
            </a:r>
            <a:r>
              <a:rPr lang="fr-CA" altLang="fr-FR" sz="800" b="0" dirty="0">
                <a:latin typeface="Tahoma" pitchFamily="34" charset="0"/>
                <a:cs typeface="Arial" pitchFamily="34" charset="0"/>
              </a:rPr>
              <a:t> 48%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0 positions to </a:t>
            </a:r>
            <a:r>
              <a:rPr lang="fr-FR" sz="800" b="0" dirty="0" err="1">
                <a:latin typeface="Tahoma" pitchFamily="34" charset="0"/>
                <a:cs typeface="Arial" pitchFamily="34" charset="0"/>
              </a:rPr>
              <a:t>fill</a:t>
            </a:r>
            <a:r>
              <a:rPr lang="fr-FR" sz="800" b="0" dirty="0">
                <a:latin typeface="Tahoma" pitchFamily="34" charset="0"/>
                <a:cs typeface="Arial" pitchFamily="34" charset="0"/>
              </a:rPr>
              <a:t>  48% +</a:t>
            </a:r>
            <a:endParaRPr lang="fr-CA" altLang="fr-FR" sz="800" b="0" dirty="0">
              <a:latin typeface="Tahoma" pitchFamily="34" charset="0"/>
              <a:cs typeface="Arial" pitchFamily="34" charset="0"/>
            </a:endParaRPr>
          </a:p>
        </p:txBody>
      </p:sp>
      <p:sp>
        <p:nvSpPr>
          <p:cNvPr id="22" name="ZoneTexte 21"/>
          <p:cNvSpPr txBox="1">
            <a:spLocks noChangeArrowheads="1"/>
          </p:cNvSpPr>
          <p:nvPr/>
        </p:nvSpPr>
        <p:spPr bwMode="auto">
          <a:xfrm>
            <a:off x="6483536" y="1368782"/>
            <a:ext cx="674776" cy="224164"/>
          </a:xfrm>
          <a:prstGeom prst="rect">
            <a:avLst/>
          </a:prstGeom>
          <a:noFill/>
          <a:ln w="19050">
            <a:noFill/>
            <a:prstDash val="sysDot"/>
            <a:miter lim="800000"/>
            <a:headEnd/>
            <a:tailEnd/>
          </a:ln>
        </p:spPr>
        <p:txBody>
          <a:bodyPr wrap="square">
            <a:spAutoFit/>
          </a:bodyPr>
          <a:lstStyle/>
          <a:p>
            <a:pPr>
              <a:lnSpc>
                <a:spcPct val="120000"/>
              </a:lnSpc>
            </a:pPr>
            <a:r>
              <a:rPr lang="fr-CA" sz="800" dirty="0">
                <a:latin typeface="Tahoma" panose="020B0604030504040204" pitchFamily="34" charset="0"/>
                <a:ea typeface="Tahoma" panose="020B0604030504040204" pitchFamily="34" charset="0"/>
                <a:cs typeface="Tahoma" panose="020B0604030504040204" pitchFamily="34" charset="0"/>
              </a:rPr>
              <a:t>32%</a:t>
            </a:r>
            <a:endParaRPr lang="fr-CA" sz="800" b="0" dirty="0">
              <a:latin typeface="Tahoma" panose="020B0604030504040204" pitchFamily="34" charset="0"/>
              <a:ea typeface="Tahoma" panose="020B0604030504040204" pitchFamily="34" charset="0"/>
              <a:cs typeface="Tahoma" panose="020B0604030504040204" pitchFamily="34" charset="0"/>
            </a:endParaRPr>
          </a:p>
        </p:txBody>
      </p:sp>
      <p:sp>
        <p:nvSpPr>
          <p:cNvPr id="23" name="Accolade fermante 22"/>
          <p:cNvSpPr/>
          <p:nvPr/>
        </p:nvSpPr>
        <p:spPr bwMode="auto">
          <a:xfrm rot="16200000">
            <a:off x="6558630" y="795154"/>
            <a:ext cx="204366" cy="1737360"/>
          </a:xfrm>
          <a:prstGeom prst="rightBrac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CA" sz="1800" b="1" i="0" u="none" strike="noStrike" cap="none" normalizeH="0" baseline="0" dirty="0">
              <a:ln>
                <a:noFill/>
              </a:ln>
              <a:solidFill>
                <a:schemeClr val="tx1"/>
              </a:solidFill>
              <a:effectLst/>
              <a:latin typeface="Arial" pitchFamily="34" charset="0"/>
            </a:endParaRPr>
          </a:p>
        </p:txBody>
      </p:sp>
      <p:sp>
        <p:nvSpPr>
          <p:cNvPr id="24" name="ZoneTexte 23"/>
          <p:cNvSpPr txBox="1">
            <a:spLocks noChangeArrowheads="1"/>
          </p:cNvSpPr>
          <p:nvPr/>
        </p:nvSpPr>
        <p:spPr bwMode="auto">
          <a:xfrm>
            <a:off x="3064463" y="1372320"/>
            <a:ext cx="674776" cy="224164"/>
          </a:xfrm>
          <a:prstGeom prst="rect">
            <a:avLst/>
          </a:prstGeom>
          <a:noFill/>
          <a:ln w="19050">
            <a:noFill/>
            <a:prstDash val="sysDot"/>
            <a:miter lim="800000"/>
            <a:headEnd/>
            <a:tailEnd/>
          </a:ln>
        </p:spPr>
        <p:txBody>
          <a:bodyPr wrap="square">
            <a:spAutoFit/>
          </a:bodyPr>
          <a:lstStyle/>
          <a:p>
            <a:pPr>
              <a:lnSpc>
                <a:spcPct val="120000"/>
              </a:lnSpc>
            </a:pPr>
            <a:r>
              <a:rPr lang="fr-CA" sz="800" dirty="0">
                <a:latin typeface="Tahoma" panose="020B0604030504040204" pitchFamily="34" charset="0"/>
                <a:ea typeface="Tahoma" panose="020B0604030504040204" pitchFamily="34" charset="0"/>
                <a:cs typeface="Tahoma" panose="020B0604030504040204" pitchFamily="34" charset="0"/>
              </a:rPr>
              <a:t>46%</a:t>
            </a:r>
            <a:endParaRPr lang="fr-CA" sz="800" b="0" dirty="0">
              <a:latin typeface="Tahoma" panose="020B0604030504040204" pitchFamily="34" charset="0"/>
              <a:ea typeface="Tahoma" panose="020B0604030504040204" pitchFamily="34" charset="0"/>
              <a:cs typeface="Tahoma" panose="020B0604030504040204" pitchFamily="34" charset="0"/>
            </a:endParaRPr>
          </a:p>
        </p:txBody>
      </p:sp>
      <p:sp>
        <p:nvSpPr>
          <p:cNvPr id="25" name="Accolade fermante 24"/>
          <p:cNvSpPr/>
          <p:nvPr/>
        </p:nvSpPr>
        <p:spPr bwMode="auto">
          <a:xfrm rot="16200000">
            <a:off x="3142252" y="424879"/>
            <a:ext cx="204366" cy="2484985"/>
          </a:xfrm>
          <a:prstGeom prst="rightBrac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CA" sz="1800" b="1" i="0" u="none" strike="noStrike" cap="none" normalizeH="0" baseline="0" dirty="0">
              <a:ln>
                <a:noFill/>
              </a:ln>
              <a:solidFill>
                <a:schemeClr val="tx1"/>
              </a:solidFill>
              <a:effectLst/>
              <a:latin typeface="Arial" pitchFamily="34" charset="0"/>
            </a:endParaRPr>
          </a:p>
        </p:txBody>
      </p:sp>
      <p:sp>
        <p:nvSpPr>
          <p:cNvPr id="26" name="Rectangle 2"/>
          <p:cNvSpPr>
            <a:spLocks noChangeArrowheads="1"/>
          </p:cNvSpPr>
          <p:nvPr/>
        </p:nvSpPr>
        <p:spPr bwMode="auto">
          <a:xfrm>
            <a:off x="939134" y="1113328"/>
            <a:ext cx="1566647" cy="301571"/>
          </a:xfrm>
          <a:prstGeom prst="rect">
            <a:avLst/>
          </a:prstGeom>
          <a:solidFill>
            <a:srgbClr val="FFFFFF"/>
          </a:solidFill>
          <a:ln w="22225">
            <a:solidFill>
              <a:srgbClr val="1B467B"/>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0 positions to </a:t>
            </a:r>
            <a:r>
              <a:rPr lang="fr-FR" sz="800" b="0" dirty="0" err="1">
                <a:latin typeface="Tahoma" pitchFamily="34" charset="0"/>
                <a:cs typeface="Arial" pitchFamily="34" charset="0"/>
              </a:rPr>
              <a:t>fill</a:t>
            </a:r>
            <a:r>
              <a:rPr lang="fr-FR" sz="800" b="0" dirty="0">
                <a:latin typeface="Tahoma" pitchFamily="34" charset="0"/>
                <a:cs typeface="Arial" pitchFamily="34" charset="0"/>
              </a:rPr>
              <a:t>  32% -</a:t>
            </a:r>
            <a:endParaRPr lang="fr-CA" altLang="fr-FR" sz="800" b="0" dirty="0">
              <a:latin typeface="Tahoma" pitchFamily="34" charset="0"/>
              <a:cs typeface="Arial" pitchFamily="34" charset="0"/>
            </a:endParaRPr>
          </a:p>
        </p:txBody>
      </p:sp>
      <p:cxnSp>
        <p:nvCxnSpPr>
          <p:cNvPr id="27" name="AutoShape 3"/>
          <p:cNvCxnSpPr>
            <a:cxnSpLocks noChangeShapeType="1"/>
          </p:cNvCxnSpPr>
          <p:nvPr/>
        </p:nvCxnSpPr>
        <p:spPr bwMode="auto">
          <a:xfrm flipH="1" flipV="1">
            <a:off x="2505781" y="1229824"/>
            <a:ext cx="558682" cy="228239"/>
          </a:xfrm>
          <a:prstGeom prst="straightConnector1">
            <a:avLst/>
          </a:prstGeom>
          <a:noFill/>
          <a:ln w="22225">
            <a:solidFill>
              <a:srgbClr val="1B467B"/>
            </a:solidFill>
            <a:round/>
            <a:headEnd/>
            <a:tailEnd/>
          </a:ln>
          <a:extLst>
            <a:ext uri="{909E8E84-426E-40DD-AFC4-6F175D3DCCD1}">
              <a14:hiddenFill xmlns:a14="http://schemas.microsoft.com/office/drawing/2010/main">
                <a:noFill/>
              </a14:hiddenFill>
            </a:ext>
          </a:extLst>
        </p:spPr>
      </p:cxnSp>
      <p:sp>
        <p:nvSpPr>
          <p:cNvPr id="28" name="Rectangle 1"/>
          <p:cNvSpPr>
            <a:spLocks noChangeArrowheads="1"/>
          </p:cNvSpPr>
          <p:nvPr/>
        </p:nvSpPr>
        <p:spPr bwMode="auto">
          <a:xfrm>
            <a:off x="5241510" y="3471380"/>
            <a:ext cx="33691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 </a:t>
            </a:r>
            <a:r>
              <a:rPr lang="en-US" altLang="fr-FR" sz="900" dirty="0">
                <a:latin typeface="Tahoma" pitchFamily="34" charset="0"/>
                <a:ea typeface="Times New Roman" pitchFamily="18" charset="0"/>
                <a:cs typeface="Tahoma" pitchFamily="34" charset="0"/>
              </a:rPr>
              <a:t>16</a:t>
            </a:r>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 </a:t>
            </a:r>
            <a:r>
              <a:rPr lang="en-US" altLang="fr-FR" sz="900" dirty="0">
                <a:latin typeface="Tahoma" pitchFamily="34" charset="0"/>
                <a:ea typeface="Times New Roman" pitchFamily="18" charset="0"/>
                <a:cs typeface="Tahoma" pitchFamily="34" charset="0"/>
              </a:rPr>
              <a:t>Reasons for which recruiting the employees that were hired was easy</a:t>
            </a:r>
            <a:r>
              <a:rPr lang="en-US" sz="900" dirty="0">
                <a:latin typeface="Tahoma" pitchFamily="34" charset="0"/>
                <a:ea typeface="Times New Roman" pitchFamily="18" charset="0"/>
                <a:cs typeface="Tahoma" pitchFamily="34" charset="0"/>
              </a:rPr>
              <a:t> </a:t>
            </a:r>
            <a:r>
              <a:rPr kumimoji="0" lang="en-US"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(n=52)</a:t>
            </a:r>
            <a:endParaRPr kumimoji="0" lang="en-US" altLang="fr-FR" sz="800" b="0" i="0" u="none" strike="noStrike" cap="none" normalizeH="0" baseline="0" dirty="0">
              <a:ln>
                <a:noFill/>
              </a:ln>
              <a:solidFill>
                <a:schemeClr val="tx1"/>
              </a:solidFill>
              <a:effectLst/>
            </a:endParaRPr>
          </a:p>
        </p:txBody>
      </p:sp>
      <p:sp>
        <p:nvSpPr>
          <p:cNvPr id="29" name="Rectangle 1"/>
          <p:cNvSpPr>
            <a:spLocks noChangeArrowheads="1"/>
          </p:cNvSpPr>
          <p:nvPr/>
        </p:nvSpPr>
        <p:spPr bwMode="auto">
          <a:xfrm>
            <a:off x="723899" y="3232000"/>
            <a:ext cx="33691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 </a:t>
            </a:r>
            <a:r>
              <a:rPr lang="en-US" altLang="fr-FR" sz="900" dirty="0">
                <a:latin typeface="Tahoma" pitchFamily="34" charset="0"/>
                <a:ea typeface="Times New Roman" pitchFamily="18" charset="0"/>
                <a:cs typeface="Tahoma" pitchFamily="34" charset="0"/>
              </a:rPr>
              <a:t>15</a:t>
            </a:r>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 </a:t>
            </a:r>
            <a:r>
              <a:rPr lang="en-US" altLang="fr-FR" sz="900" dirty="0">
                <a:latin typeface="Tahoma" pitchFamily="34" charset="0"/>
                <a:ea typeface="Times New Roman" pitchFamily="18" charset="0"/>
                <a:cs typeface="Tahoma" pitchFamily="34" charset="0"/>
              </a:rPr>
              <a:t>Reasons for which recruiting the employees that were hired was difficult</a:t>
            </a:r>
            <a:r>
              <a:rPr lang="en-US" sz="900" dirty="0">
                <a:latin typeface="Tahoma" pitchFamily="34" charset="0"/>
                <a:ea typeface="Times New Roman" pitchFamily="18" charset="0"/>
                <a:cs typeface="Tahoma" pitchFamily="34" charset="0"/>
              </a:rPr>
              <a:t> </a:t>
            </a:r>
            <a:r>
              <a:rPr kumimoji="0" lang="en-US"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(n=74) </a:t>
            </a:r>
            <a:endParaRPr kumimoji="0" lang="en-US" altLang="fr-FR" sz="800" b="0" i="0" u="none" strike="noStrike" cap="none" normalizeH="0" baseline="0" dirty="0">
              <a:ln>
                <a:noFill/>
              </a:ln>
              <a:solidFill>
                <a:schemeClr val="tx1"/>
              </a:solidFill>
              <a:effectLst/>
            </a:endParaRPr>
          </a:p>
        </p:txBody>
      </p:sp>
      <p:graphicFrame>
        <p:nvGraphicFramePr>
          <p:cNvPr id="31" name="Tableau 30"/>
          <p:cNvGraphicFramePr>
            <a:graphicFrameLocks noGrp="1"/>
          </p:cNvGraphicFramePr>
          <p:nvPr>
            <p:extLst>
              <p:ext uri="{D42A27DB-BD31-4B8C-83A1-F6EECF244321}">
                <p14:modId xmlns:p14="http://schemas.microsoft.com/office/powerpoint/2010/main" val="216920314"/>
              </p:ext>
            </p:extLst>
          </p:nvPr>
        </p:nvGraphicFramePr>
        <p:xfrm>
          <a:off x="5279164" y="3920952"/>
          <a:ext cx="3271741" cy="2118360"/>
        </p:xfrm>
        <a:graphic>
          <a:graphicData uri="http://schemas.openxmlformats.org/drawingml/2006/table">
            <a:tbl>
              <a:tblPr/>
              <a:tblGrid>
                <a:gridCol w="2729215">
                  <a:extLst>
                    <a:ext uri="{9D8B030D-6E8A-4147-A177-3AD203B41FA5}">
                      <a16:colId xmlns:a16="http://schemas.microsoft.com/office/drawing/2014/main" val="20000"/>
                    </a:ext>
                  </a:extLst>
                </a:gridCol>
                <a:gridCol w="542526">
                  <a:extLst>
                    <a:ext uri="{9D8B030D-6E8A-4147-A177-3AD203B41FA5}">
                      <a16:colId xmlns:a16="http://schemas.microsoft.com/office/drawing/2014/main" val="20001"/>
                    </a:ext>
                  </a:extLst>
                </a:gridCol>
              </a:tblGrid>
              <a:tr h="163295">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CA"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Reasons</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rgbClr val="FDCBA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850" b="0" i="0" u="none" strike="noStrike" cap="none" normalizeH="0" baseline="0" noProof="0">
                          <a:ln>
                            <a:noFill/>
                          </a:ln>
                          <a:solidFill>
                            <a:schemeClr val="tx1"/>
                          </a:solidFill>
                          <a:effectLst/>
                          <a:latin typeface="Tahoma" pitchFamily="34" charset="0"/>
                          <a:ea typeface="Times New Roman" pitchFamily="18" charset="0"/>
                          <a:cs typeface="Tahoma" pitchFamily="34" charset="0"/>
                        </a:rPr>
                        <a:t>%</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solidFill>
                      <a:srgbClr val="FDCBA1"/>
                    </a:solidFill>
                  </a:tcPr>
                </a:tc>
                <a:extLst>
                  <a:ext uri="{0D108BD9-81ED-4DB2-BD59-A6C34878D82A}">
                    <a16:rowId xmlns:a16="http://schemas.microsoft.com/office/drawing/2014/main" val="10000"/>
                  </a:ext>
                </a:extLst>
              </a:tr>
              <a:tr h="197708">
                <a:tc>
                  <a:txBody>
                    <a:bodyPr/>
                    <a:lstStyle/>
                    <a:p>
                      <a:pPr marL="82550" marR="0" lvl="0" indent="0" algn="l" defTabSz="914400" rtl="0" eaLnBrk="0" fontAlgn="base" latinLnBrk="0" hangingPunct="0">
                        <a:lnSpc>
                          <a:spcPct val="100000"/>
                        </a:lnSpc>
                        <a:spcBef>
                          <a:spcPct val="0"/>
                        </a:spcBef>
                        <a:spcAft>
                          <a:spcPct val="0"/>
                        </a:spcAft>
                        <a:buClrTx/>
                        <a:buSzTx/>
                        <a:buFontTx/>
                        <a:buNone/>
                        <a:tabLst/>
                        <a:defRPr/>
                      </a:pPr>
                      <a:r>
                        <a:rPr kumimoji="0" lang="en-CA" sz="850" b="0" i="0" u="none" strike="noStrike" kern="1200" cap="none" normalizeH="0" baseline="0" noProof="0">
                          <a:ln>
                            <a:noFill/>
                          </a:ln>
                          <a:solidFill>
                            <a:schemeClr val="tx1"/>
                          </a:solidFill>
                          <a:effectLst/>
                          <a:latin typeface="Tahoma" pitchFamily="34" charset="0"/>
                          <a:ea typeface="Times New Roman" pitchFamily="18" charset="0"/>
                          <a:cs typeface="Tahoma" pitchFamily="34" charset="0"/>
                        </a:rPr>
                        <a:t>Candidate was a friend/relative</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85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23%</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817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CA" sz="850" b="0" i="0" u="none" strike="noStrike" kern="1200" cap="none" normalizeH="0" baseline="0" noProof="0">
                          <a:ln>
                            <a:noFill/>
                          </a:ln>
                          <a:solidFill>
                            <a:schemeClr val="tx1"/>
                          </a:solidFill>
                          <a:effectLst/>
                          <a:latin typeface="Tahoma" pitchFamily="34" charset="0"/>
                          <a:ea typeface="Times New Roman" pitchFamily="18" charset="0"/>
                          <a:cs typeface="Tahoma" pitchFamily="34" charset="0"/>
                        </a:rPr>
                        <a:t>Former employee</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sz="85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15%</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850" b="0" i="0" u="none" strike="noStrike" kern="1200" cap="none" normalizeH="0" baseline="0" noProof="0">
                          <a:ln>
                            <a:noFill/>
                          </a:ln>
                          <a:solidFill>
                            <a:schemeClr val="tx1"/>
                          </a:solidFill>
                          <a:effectLst/>
                          <a:latin typeface="Tahoma" pitchFamily="34" charset="0"/>
                          <a:ea typeface="Times New Roman" pitchFamily="18" charset="0"/>
                          <a:cs typeface="Tahoma" pitchFamily="34" charset="0"/>
                        </a:rPr>
                        <a:t>Reputable employer/people want to work there/spontaneous applications</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12%</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CA" sz="850" b="0" i="0" u="none" strike="noStrike" kern="1200" cap="none" normalizeH="0" baseline="0" noProof="0">
                          <a:ln>
                            <a:noFill/>
                          </a:ln>
                          <a:solidFill>
                            <a:schemeClr val="tx1"/>
                          </a:solidFill>
                          <a:effectLst/>
                          <a:latin typeface="Tahoma" pitchFamily="34" charset="0"/>
                          <a:ea typeface="Times New Roman" pitchFamily="18" charset="0"/>
                          <a:cs typeface="Tahoma" pitchFamily="34" charset="0"/>
                        </a:rPr>
                        <a:t>Recommendations/references</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85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10%</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850" b="0" i="0" u="none" strike="noStrike" kern="1200" cap="none" normalizeH="0" baseline="0" noProof="0">
                          <a:ln>
                            <a:noFill/>
                          </a:ln>
                          <a:solidFill>
                            <a:schemeClr val="tx1"/>
                          </a:solidFill>
                          <a:effectLst/>
                          <a:latin typeface="Tahoma" pitchFamily="34" charset="0"/>
                          <a:ea typeface="Times New Roman" pitchFamily="18" charset="0"/>
                          <a:cs typeface="Tahoma" pitchFamily="34" charset="0"/>
                        </a:rPr>
                        <a:t>Several applications</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 8%</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850" b="0" i="0" u="none" strike="noStrike" kern="1200" cap="none" normalizeH="0" baseline="0" noProof="0">
                          <a:ln>
                            <a:noFill/>
                          </a:ln>
                          <a:solidFill>
                            <a:schemeClr val="tx1"/>
                          </a:solidFill>
                          <a:effectLst/>
                          <a:latin typeface="Tahoma" pitchFamily="34" charset="0"/>
                          <a:ea typeface="Times New Roman" pitchFamily="18" charset="0"/>
                          <a:cs typeface="Tahoma" pitchFamily="34" charset="0"/>
                        </a:rPr>
                        <a:t>Competent candidates</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sz="85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 8%</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143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850" b="0" i="0" u="none" strike="noStrike" kern="1200" cap="none" normalizeH="0" baseline="0" noProof="0">
                          <a:ln>
                            <a:noFill/>
                          </a:ln>
                          <a:solidFill>
                            <a:schemeClr val="tx1"/>
                          </a:solidFill>
                          <a:effectLst/>
                          <a:latin typeface="Tahoma" pitchFamily="34" charset="0"/>
                          <a:ea typeface="Times New Roman" pitchFamily="18" charset="0"/>
                          <a:cs typeface="Tahoma" pitchFamily="34" charset="0"/>
                        </a:rPr>
                        <a:t>Other</a:t>
                      </a:r>
                      <a:endParaRPr kumimoji="0" lang="en-CA" sz="850" b="0" i="0" u="none" strike="noStrike" kern="1200" cap="none" normalizeH="0" baseline="0" noProof="0">
                        <a:ln>
                          <a:noFill/>
                        </a:ln>
                        <a:solidFill>
                          <a:srgbClr val="FF0000"/>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sz="85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10%</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143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850" b="0" i="0" u="none" strike="noStrike" kern="1200" cap="none" normalizeH="0" baseline="0" noProof="0">
                          <a:ln>
                            <a:noFill/>
                          </a:ln>
                          <a:solidFill>
                            <a:schemeClr val="tx1"/>
                          </a:solidFill>
                          <a:effectLst/>
                          <a:latin typeface="Tahoma" pitchFamily="34" charset="0"/>
                          <a:ea typeface="Times New Roman" pitchFamily="18" charset="0"/>
                          <a:cs typeface="Tahoma" pitchFamily="34" charset="0"/>
                        </a:rPr>
                        <a:t>Did not know/refused to answer</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sz="85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17%</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graphicFrame>
        <p:nvGraphicFramePr>
          <p:cNvPr id="30" name="Tableau 29"/>
          <p:cNvGraphicFramePr>
            <a:graphicFrameLocks noGrp="1"/>
          </p:cNvGraphicFramePr>
          <p:nvPr>
            <p:extLst>
              <p:ext uri="{D42A27DB-BD31-4B8C-83A1-F6EECF244321}">
                <p14:modId xmlns:p14="http://schemas.microsoft.com/office/powerpoint/2010/main" val="1109032626"/>
              </p:ext>
            </p:extLst>
          </p:nvPr>
        </p:nvGraphicFramePr>
        <p:xfrm>
          <a:off x="701131" y="3618389"/>
          <a:ext cx="3497921" cy="2516505"/>
        </p:xfrm>
        <a:graphic>
          <a:graphicData uri="http://schemas.openxmlformats.org/drawingml/2006/table">
            <a:tbl>
              <a:tblPr/>
              <a:tblGrid>
                <a:gridCol w="2724971">
                  <a:extLst>
                    <a:ext uri="{9D8B030D-6E8A-4147-A177-3AD203B41FA5}">
                      <a16:colId xmlns:a16="http://schemas.microsoft.com/office/drawing/2014/main" val="20000"/>
                    </a:ext>
                  </a:extLst>
                </a:gridCol>
                <a:gridCol w="772950">
                  <a:extLst>
                    <a:ext uri="{9D8B030D-6E8A-4147-A177-3AD203B41FA5}">
                      <a16:colId xmlns:a16="http://schemas.microsoft.com/office/drawing/2014/main" val="20001"/>
                    </a:ext>
                  </a:extLst>
                </a:gridCol>
              </a:tblGrid>
              <a:tr h="163295">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fr-CA" sz="850" b="0" i="0" u="none" strike="noStrike" kern="1200" cap="none" normalizeH="0" baseline="0" dirty="0" err="1">
                          <a:ln>
                            <a:noFill/>
                          </a:ln>
                          <a:solidFill>
                            <a:schemeClr val="tx1"/>
                          </a:solidFill>
                          <a:effectLst/>
                          <a:latin typeface="Tahoma" pitchFamily="34" charset="0"/>
                          <a:ea typeface="Times New Roman" pitchFamily="18" charset="0"/>
                          <a:cs typeface="Tahoma" pitchFamily="34" charset="0"/>
                        </a:rPr>
                        <a:t>Reasons</a:t>
                      </a:r>
                      <a:endParaRPr kumimoji="0" lang="fr-CA"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L="0" marR="0" marT="0"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rgbClr val="AAC8E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solidFill>
                      <a:srgbClr val="AAC8EC"/>
                    </a:solidFill>
                  </a:tcPr>
                </a:tc>
                <a:extLst>
                  <a:ext uri="{0D108BD9-81ED-4DB2-BD59-A6C34878D82A}">
                    <a16:rowId xmlns:a16="http://schemas.microsoft.com/office/drawing/2014/main" val="10000"/>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US" sz="850" b="0" i="0" u="none" strike="noStrike" kern="1200" cap="none" normalizeH="0" baseline="0" noProof="0">
                          <a:ln>
                            <a:noFill/>
                          </a:ln>
                          <a:solidFill>
                            <a:schemeClr val="tx1"/>
                          </a:solidFill>
                          <a:effectLst/>
                          <a:latin typeface="Tahoma" pitchFamily="34" charset="0"/>
                          <a:ea typeface="Times New Roman" pitchFamily="18" charset="0"/>
                          <a:cs typeface="Tahoma" pitchFamily="34" charset="0"/>
                        </a:rPr>
                        <a:t>Lack of labour/qualified labour</a:t>
                      </a:r>
                    </a:p>
                  </a:txBody>
                  <a:tcPr marL="0" marR="0" marT="0"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5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38%</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US" sz="850" b="0" i="0" u="none" strike="noStrike" kern="1200" cap="none" normalizeH="0" baseline="0" noProof="0">
                          <a:ln>
                            <a:noFill/>
                          </a:ln>
                          <a:solidFill>
                            <a:schemeClr val="tx1"/>
                          </a:solidFill>
                          <a:effectLst/>
                          <a:latin typeface="Tahoma" pitchFamily="34" charset="0"/>
                          <a:ea typeface="Times New Roman" pitchFamily="18" charset="0"/>
                          <a:cs typeface="Tahoma" pitchFamily="34" charset="0"/>
                        </a:rPr>
                        <a:t>Lack of application/people don’t want to work/lack of applications</a:t>
                      </a:r>
                    </a:p>
                  </a:txBody>
                  <a:tcPr marL="0" marR="0" marT="0"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85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19%</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US" sz="850" b="0" i="0" u="none" strike="noStrike" kern="1200" cap="none" normalizeH="0" baseline="0" noProof="0">
                          <a:ln>
                            <a:noFill/>
                          </a:ln>
                          <a:solidFill>
                            <a:schemeClr val="tx1"/>
                          </a:solidFill>
                          <a:effectLst/>
                          <a:latin typeface="Tahoma" pitchFamily="34" charset="0"/>
                          <a:ea typeface="Times New Roman" pitchFamily="18" charset="0"/>
                          <a:cs typeface="Tahoma" pitchFamily="34" charset="0"/>
                        </a:rPr>
                        <a:t>Few hours offered/seasonal work/not permanent/ part time</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5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10%</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US" sz="850" b="0" i="0" u="none" strike="noStrike" kern="1200" cap="none" normalizeH="0" baseline="0" noProof="0">
                          <a:ln>
                            <a:noFill/>
                          </a:ln>
                          <a:solidFill>
                            <a:schemeClr val="tx1"/>
                          </a:solidFill>
                          <a:effectLst/>
                          <a:latin typeface="Tahoma" pitchFamily="34" charset="0"/>
                          <a:ea typeface="Times New Roman" pitchFamily="18" charset="0"/>
                          <a:cs typeface="Tahoma" pitchFamily="34" charset="0"/>
                        </a:rPr>
                        <a:t>Distance/too far</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 8</a:t>
                      </a:r>
                      <a:r>
                        <a:rPr kumimoji="0" lang="en-US" sz="85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a:t>
                      </a:r>
                      <a:endParaRPr kumimoji="0" lang="en-US"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US" sz="850" b="0" i="0" u="none" strike="noStrike" kern="1200" cap="none" normalizeH="0" baseline="0" noProof="0">
                          <a:ln>
                            <a:noFill/>
                          </a:ln>
                          <a:solidFill>
                            <a:schemeClr val="tx1"/>
                          </a:solidFill>
                          <a:effectLst/>
                          <a:latin typeface="Tahoma" pitchFamily="34" charset="0"/>
                          <a:ea typeface="Times New Roman" pitchFamily="18" charset="0"/>
                          <a:cs typeface="Tahoma" pitchFamily="34" charset="0"/>
                        </a:rPr>
                        <a:t>Due to CCQ regulations</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 4</a:t>
                      </a:r>
                      <a:r>
                        <a:rPr kumimoji="0" lang="en-US" sz="85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a:t>
                      </a:r>
                      <a:endParaRPr kumimoji="0" lang="en-US"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US" sz="850" b="0" i="0" u="none" strike="noStrike" kern="1200" cap="none" normalizeH="0" baseline="0" noProof="0">
                          <a:ln>
                            <a:noFill/>
                          </a:ln>
                          <a:solidFill>
                            <a:schemeClr val="tx1"/>
                          </a:solidFill>
                          <a:effectLst/>
                          <a:latin typeface="Tahoma" pitchFamily="34" charset="0"/>
                          <a:ea typeface="Times New Roman" pitchFamily="18" charset="0"/>
                          <a:cs typeface="Tahoma" pitchFamily="34" charset="0"/>
                        </a:rPr>
                        <a:t>Difficult physical conditions</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5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 3%</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0">
                <a:tc>
                  <a:txBody>
                    <a:bodyPr/>
                    <a:lstStyle/>
                    <a:p>
                      <a:pPr marL="82550" marR="0" lvl="0" indent="0" algn="l" defTabSz="914400" rtl="0" eaLnBrk="0" fontAlgn="base" latinLnBrk="0" hangingPunct="0">
                        <a:lnSpc>
                          <a:spcPts val="1020"/>
                        </a:lnSpc>
                        <a:spcBef>
                          <a:spcPct val="0"/>
                        </a:spcBef>
                        <a:spcAft>
                          <a:spcPct val="0"/>
                        </a:spcAft>
                        <a:buClrTx/>
                        <a:buSzTx/>
                        <a:buFontTx/>
                        <a:buNone/>
                        <a:tabLst/>
                      </a:pPr>
                      <a:r>
                        <a:rPr kumimoji="0" lang="en-US" sz="850" b="0" i="0" u="none" strike="noStrike" kern="1200" cap="none" normalizeH="0" baseline="0" noProof="0">
                          <a:ln>
                            <a:noFill/>
                          </a:ln>
                          <a:solidFill>
                            <a:schemeClr val="tx1"/>
                          </a:solidFill>
                          <a:effectLst/>
                          <a:latin typeface="Tahoma" pitchFamily="34" charset="0"/>
                          <a:ea typeface="Times New Roman" pitchFamily="18" charset="0"/>
                          <a:cs typeface="Tahoma" pitchFamily="34" charset="0"/>
                        </a:rPr>
                        <a:t>Employees looking to work under the table</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 3</a:t>
                      </a:r>
                      <a:r>
                        <a:rPr kumimoji="0" lang="en-US" sz="85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a:t>
                      </a:r>
                      <a:endParaRPr kumimoji="0" lang="en-US"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US" sz="850" b="0" i="0" u="none" strike="noStrike" kern="1200" cap="none" normalizeH="0" baseline="0" noProof="0">
                          <a:ln>
                            <a:noFill/>
                          </a:ln>
                          <a:solidFill>
                            <a:schemeClr val="tx1"/>
                          </a:solidFill>
                          <a:effectLst/>
                          <a:latin typeface="Tahoma" pitchFamily="34" charset="0"/>
                          <a:ea typeface="Times New Roman" pitchFamily="18" charset="0"/>
                          <a:cs typeface="Tahoma" pitchFamily="34" charset="0"/>
                        </a:rPr>
                        <a:t>Low/basic salary offered</a:t>
                      </a: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 3</a:t>
                      </a:r>
                      <a:r>
                        <a:rPr kumimoji="0" lang="en-US" sz="85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a:t>
                      </a:r>
                      <a:endParaRPr kumimoji="0" lang="en-US"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US" sz="850" b="0" i="0" u="none" strike="noStrike" kern="1200" cap="none" normalizeH="0" baseline="0" noProof="0">
                          <a:ln>
                            <a:noFill/>
                          </a:ln>
                          <a:solidFill>
                            <a:schemeClr val="tx1"/>
                          </a:solidFill>
                          <a:effectLst/>
                          <a:latin typeface="Tahoma" pitchFamily="34" charset="0"/>
                          <a:ea typeface="Times New Roman" pitchFamily="18" charset="0"/>
                          <a:cs typeface="Tahoma" pitchFamily="34" charset="0"/>
                        </a:rPr>
                        <a:t>Other</a:t>
                      </a:r>
                      <a:endParaRPr kumimoji="0" lang="en-US" sz="850" b="0" i="0" u="none" strike="noStrike" kern="1200" cap="none" normalizeH="0" baseline="0" noProof="0">
                        <a:ln>
                          <a:noFill/>
                        </a:ln>
                        <a:solidFill>
                          <a:srgbClr val="FF0000"/>
                        </a:solidFill>
                        <a:effectLst/>
                        <a:latin typeface="Tahoma" pitchFamily="34" charset="0"/>
                        <a:ea typeface="Times New Roman" pitchFamily="18" charset="0"/>
                        <a:cs typeface="Tahoma" pitchFamily="34" charset="0"/>
                      </a:endParaRPr>
                    </a:p>
                  </a:txBody>
                  <a:tcPr marL="9525" marR="9525" marT="9525" marB="0" anchor="ctr">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5</a:t>
                      </a:r>
                      <a:r>
                        <a:rPr kumimoji="0" lang="en-US" sz="85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a:t>
                      </a:r>
                      <a:endParaRPr kumimoji="0" lang="en-US"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143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Did not know/refused to answer</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85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19%</a:t>
                      </a:r>
                    </a:p>
                  </a:txBody>
                  <a:tcPr anchor="ctr" horzOverflow="overflow">
                    <a:lnL w="19050" cap="flat" cmpd="sng" algn="ctr">
                      <a:solidFill>
                        <a:srgbClr val="1B467B"/>
                      </a:solidFill>
                      <a:prstDash val="solid"/>
                      <a:round/>
                      <a:headEnd type="none" w="med" len="med"/>
                      <a:tailEnd type="none" w="med" len="med"/>
                    </a:lnL>
                    <a:lnR w="19050" cap="flat" cmpd="sng" algn="ctr">
                      <a:solidFill>
                        <a:srgbClr val="1B467B"/>
                      </a:solidFill>
                      <a:prstDash val="solid"/>
                      <a:round/>
                      <a:headEnd type="none" w="med" len="med"/>
                      <a:tailEnd type="none" w="med" len="med"/>
                    </a:lnR>
                    <a:lnT w="19050" cap="flat" cmpd="sng" algn="ctr">
                      <a:solidFill>
                        <a:srgbClr val="1B467B"/>
                      </a:solidFill>
                      <a:prstDash val="solid"/>
                      <a:round/>
                      <a:headEnd type="none" w="med" len="med"/>
                      <a:tailEnd type="none" w="med" len="med"/>
                    </a:lnT>
                    <a:lnB w="19050" cap="flat" cmpd="sng" algn="ctr">
                      <a:solidFill>
                        <a:srgbClr val="1B46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63972919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4247" y="1182202"/>
            <a:ext cx="4706937" cy="485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Espace réservé du numéro de diapositive 1"/>
          <p:cNvSpPr txBox="1">
            <a:spLocks/>
          </p:cNvSpPr>
          <p:nvPr/>
        </p:nvSpPr>
        <p:spPr bwMode="auto">
          <a:xfrm>
            <a:off x="8025904" y="6208418"/>
            <a:ext cx="46351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pPr algn="ctr"/>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lgn="ctr"/>
              <a:t>24</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4780332" y="3688876"/>
            <a:ext cx="3646966" cy="1015663"/>
          </a:xfrm>
          <a:prstGeom prst="rect">
            <a:avLst/>
          </a:prstGeom>
        </p:spPr>
        <p:txBody>
          <a:bodyPr wrap="square">
            <a:spAutoFit/>
          </a:bodyPr>
          <a:lstStyle/>
          <a:p>
            <a:pPr marL="171450" indent="-171450">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Referrals from employees or others was the most common way for companies to hire employees (66%).</a:t>
            </a:r>
          </a:p>
          <a:p>
            <a:pPr marL="171450" indent="-171450">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This was followed by social media (32%), Emploi-Québec (27%) and newspapers (24%). </a:t>
            </a:r>
          </a:p>
        </p:txBody>
      </p:sp>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4127" y="12534"/>
            <a:ext cx="691304" cy="667950"/>
          </a:xfrm>
          <a:prstGeom prst="rect">
            <a:avLst/>
          </a:prstGeom>
        </p:spPr>
      </p:pic>
      <p:sp>
        <p:nvSpPr>
          <p:cNvPr id="19" name="Rectangle 1"/>
          <p:cNvSpPr>
            <a:spLocks noChangeArrowheads="1"/>
          </p:cNvSpPr>
          <p:nvPr/>
        </p:nvSpPr>
        <p:spPr bwMode="auto">
          <a:xfrm>
            <a:off x="457195" y="898205"/>
            <a:ext cx="726926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Figure 8</a:t>
            </a:r>
            <a:r>
              <a:rPr lang="en-US" altLang="fr-FR" sz="900" dirty="0">
                <a:latin typeface="Tahoma" pitchFamily="34" charset="0"/>
                <a:ea typeface="Times New Roman" pitchFamily="18" charset="0"/>
                <a:cs typeface="Tahoma" pitchFamily="34" charset="0"/>
              </a:rPr>
              <a:t> – Recruiting methods </a:t>
            </a:r>
            <a:r>
              <a:rPr lang="en-US" altLang="fr-FR" sz="800" b="0" dirty="0">
                <a:latin typeface="Tahoma" pitchFamily="34" charset="0"/>
                <a:ea typeface="Times New Roman" pitchFamily="18" charset="0"/>
                <a:cs typeface="Tahoma" pitchFamily="34" charset="0"/>
              </a:rPr>
              <a:t>(n=198)</a:t>
            </a:r>
            <a:r>
              <a:rPr lang="en-US" sz="900" dirty="0">
                <a:latin typeface="Tahoma" pitchFamily="34" charset="0"/>
                <a:ea typeface="Times New Roman" pitchFamily="18" charset="0"/>
                <a:cs typeface="Tahoma" pitchFamily="34" charset="0"/>
              </a:rPr>
              <a:t> </a:t>
            </a:r>
            <a:endParaRPr lang="en-US" altLang="fr-FR" sz="900" dirty="0">
              <a:latin typeface="Tahoma" pitchFamily="34" charset="0"/>
              <a:ea typeface="Times New Roman" pitchFamily="18" charset="0"/>
              <a:cs typeface="Tahoma" pitchFamily="34" charset="0"/>
            </a:endParaRPr>
          </a:p>
        </p:txBody>
      </p:sp>
      <p:sp>
        <p:nvSpPr>
          <p:cNvPr id="13" name="Rectangle 2"/>
          <p:cNvSpPr>
            <a:spLocks noChangeArrowheads="1"/>
          </p:cNvSpPr>
          <p:nvPr/>
        </p:nvSpPr>
        <p:spPr bwMode="auto">
          <a:xfrm>
            <a:off x="6159808" y="1373604"/>
            <a:ext cx="2004319" cy="335776"/>
          </a:xfrm>
          <a:prstGeom prst="rect">
            <a:avLst/>
          </a:prstGeom>
          <a:solidFill>
            <a:srgbClr val="FFFFFF"/>
          </a:solidFill>
          <a:ln w="22225">
            <a:solidFill>
              <a:srgbClr val="93BBB3"/>
            </a:solidFill>
            <a:miter lim="800000"/>
            <a:headEnd/>
            <a:tailEnd/>
          </a:ln>
        </p:spPr>
        <p:txBody>
          <a:bodyPr vert="horz" wrap="square" lIns="91440" tIns="45720" rIns="91440" bIns="45720" numCol="1" anchor="t" anchorCtr="0" compatLnSpc="1">
            <a:prstTxWarp prst="textNoShape">
              <a:avLst/>
            </a:prstTxWarp>
          </a:bodyPr>
          <a:lstStyle/>
          <a:p>
            <a:pPr marL="85725" indent="-85725" algn="ctr"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1-49% </a:t>
            </a:r>
            <a:r>
              <a:rPr lang="fr-FR" sz="800" b="0" dirty="0" err="1">
                <a:latin typeface="Tahoma" pitchFamily="34" charset="0"/>
                <a:cs typeface="Arial" pitchFamily="34" charset="0"/>
              </a:rPr>
              <a:t>empl</a:t>
            </a:r>
            <a:r>
              <a:rPr lang="fr-FR" sz="800" b="0" dirty="0">
                <a:latin typeface="Tahoma" pitchFamily="34" charset="0"/>
                <a:cs typeface="Arial" pitchFamily="34" charset="0"/>
              </a:rPr>
              <a:t>. 55 </a:t>
            </a:r>
            <a:r>
              <a:rPr lang="fr-FR" sz="800" b="0" dirty="0" err="1">
                <a:latin typeface="Tahoma" pitchFamily="34" charset="0"/>
                <a:cs typeface="Arial" pitchFamily="34" charset="0"/>
              </a:rPr>
              <a:t>years</a:t>
            </a:r>
            <a:r>
              <a:rPr lang="fr-FR" sz="800" b="0" dirty="0">
                <a:latin typeface="Tahoma" pitchFamily="34" charset="0"/>
                <a:cs typeface="Arial" pitchFamily="34" charset="0"/>
              </a:rPr>
              <a:t>+     </a:t>
            </a:r>
            <a:r>
              <a:rPr lang="fr-CA" altLang="fr-FR" sz="800" b="0" dirty="0">
                <a:latin typeface="Tahoma" pitchFamily="34" charset="0"/>
                <a:cs typeface="Arial" pitchFamily="34" charset="0"/>
              </a:rPr>
              <a:t>58%  -</a:t>
            </a:r>
          </a:p>
          <a:p>
            <a:pPr marL="85725" indent="-85725" algn="ctr"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1-49% </a:t>
            </a:r>
            <a:r>
              <a:rPr lang="fr-CA" sz="800" b="0" dirty="0">
                <a:latin typeface="Tahoma" pitchFamily="34" charset="0"/>
                <a:cs typeface="Arial" pitchFamily="34" charset="0"/>
              </a:rPr>
              <a:t>empl. few/no qual.  49%  -</a:t>
            </a:r>
            <a:endParaRPr lang="fr-CA" altLang="fr-FR" sz="800" b="0" dirty="0">
              <a:latin typeface="Tahoma" pitchFamily="34" charset="0"/>
              <a:cs typeface="Arial" pitchFamily="34" charset="0"/>
            </a:endParaRPr>
          </a:p>
        </p:txBody>
      </p:sp>
      <p:cxnSp>
        <p:nvCxnSpPr>
          <p:cNvPr id="16" name="AutoShape 3"/>
          <p:cNvCxnSpPr>
            <a:cxnSpLocks noChangeShapeType="1"/>
            <a:endCxn id="13" idx="1"/>
          </p:cNvCxnSpPr>
          <p:nvPr/>
        </p:nvCxnSpPr>
        <p:spPr bwMode="auto">
          <a:xfrm>
            <a:off x="5589630" y="1541492"/>
            <a:ext cx="570178" cy="0"/>
          </a:xfrm>
          <a:prstGeom prst="straightConnector1">
            <a:avLst/>
          </a:prstGeom>
          <a:noFill/>
          <a:ln w="22225">
            <a:solidFill>
              <a:srgbClr val="93BBB3"/>
            </a:solidFill>
            <a:round/>
            <a:headEnd/>
            <a:tailEnd/>
          </a:ln>
          <a:extLst>
            <a:ext uri="{909E8E84-426E-40DD-AFC4-6F175D3DCCD1}">
              <a14:hiddenFill xmlns:a14="http://schemas.microsoft.com/office/drawing/2010/main">
                <a:noFill/>
              </a14:hiddenFill>
            </a:ext>
          </a:extLst>
        </p:spPr>
      </p:cxnSp>
      <p:sp>
        <p:nvSpPr>
          <p:cNvPr id="18" name="Rectangle 2"/>
          <p:cNvSpPr>
            <a:spLocks noChangeArrowheads="1"/>
          </p:cNvSpPr>
          <p:nvPr/>
        </p:nvSpPr>
        <p:spPr bwMode="auto">
          <a:xfrm>
            <a:off x="5192788" y="2096563"/>
            <a:ext cx="2008112" cy="512814"/>
          </a:xfrm>
          <a:prstGeom prst="rect">
            <a:avLst/>
          </a:prstGeom>
          <a:solidFill>
            <a:srgbClr val="FFFFFF"/>
          </a:solidFill>
          <a:ln w="22225">
            <a:solidFill>
              <a:srgbClr val="93BBB3"/>
            </a:solidFill>
            <a:miter lim="800000"/>
            <a:headEnd/>
            <a:tailEnd/>
          </a:ln>
        </p:spPr>
        <p:txBody>
          <a:bodyPr vert="horz" wrap="square" lIns="91440" tIns="45720" rIns="91440" bIns="45720" numCol="1" anchor="t" anchorCtr="0" compatLnSpc="1">
            <a:prstTxWarp prst="textNoShape">
              <a:avLst/>
            </a:prstTxWarp>
          </a:bodyPr>
          <a:lstStyle/>
          <a:p>
            <a:pPr marL="85725" indent="-85725" algn="ctr" eaLnBrk="0" hangingPunct="0">
              <a:lnSpc>
                <a:spcPts val="1100"/>
              </a:lnSpc>
              <a:spcBef>
                <a:spcPts val="0"/>
              </a:spcBef>
              <a:buFont typeface="Wingdings" panose="05000000000000000000" pitchFamily="2" charset="2"/>
              <a:buChar char="§"/>
              <a:defRPr/>
            </a:pPr>
            <a:r>
              <a:rPr lang="fr-CA" altLang="fr-FR" sz="800" b="0" dirty="0">
                <a:latin typeface="Tahoma" pitchFamily="34" charset="0"/>
                <a:cs typeface="Arial" pitchFamily="34" charset="0"/>
              </a:rPr>
              <a:t>Large </a:t>
            </a:r>
            <a:r>
              <a:rPr lang="fr-CA" altLang="fr-FR" sz="800" b="0" dirty="0" err="1">
                <a:latin typeface="Tahoma" pitchFamily="34" charset="0"/>
                <a:cs typeface="Arial" pitchFamily="34" charset="0"/>
              </a:rPr>
              <a:t>companies</a:t>
            </a:r>
            <a:r>
              <a:rPr lang="fr-CA" altLang="fr-FR" sz="800" b="0" dirty="0">
                <a:latin typeface="Tahoma" pitchFamily="34" charset="0"/>
                <a:cs typeface="Arial" pitchFamily="34" charset="0"/>
              </a:rPr>
              <a:t>            49%  +</a:t>
            </a:r>
          </a:p>
          <a:p>
            <a:pPr marL="85725" indent="-85725" algn="ctr"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3+ positions to </a:t>
            </a:r>
            <a:r>
              <a:rPr lang="fr-FR" sz="800" b="0" dirty="0" err="1">
                <a:latin typeface="Tahoma" pitchFamily="34" charset="0"/>
                <a:cs typeface="Arial" pitchFamily="34" charset="0"/>
              </a:rPr>
              <a:t>fill</a:t>
            </a:r>
            <a:r>
              <a:rPr lang="fr-FR" sz="800" b="0" dirty="0">
                <a:latin typeface="Tahoma" pitchFamily="34" charset="0"/>
                <a:cs typeface="Arial" pitchFamily="34" charset="0"/>
              </a:rPr>
              <a:t>           46%  +</a:t>
            </a:r>
          </a:p>
          <a:p>
            <a:pPr marL="85725" indent="-85725" algn="ctr"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50%+ </a:t>
            </a:r>
            <a:r>
              <a:rPr lang="fr-FR" sz="800" b="0" dirty="0" err="1">
                <a:latin typeface="Tahoma" pitchFamily="34" charset="0"/>
                <a:cs typeface="Arial" pitchFamily="34" charset="0"/>
              </a:rPr>
              <a:t>empl</a:t>
            </a:r>
            <a:r>
              <a:rPr lang="fr-FR" sz="800" b="0" dirty="0">
                <a:latin typeface="Tahoma" pitchFamily="34" charset="0"/>
                <a:cs typeface="Arial" pitchFamily="34" charset="0"/>
              </a:rPr>
              <a:t>. 55 </a:t>
            </a:r>
            <a:r>
              <a:rPr lang="fr-FR" sz="800" b="0" dirty="0" err="1">
                <a:latin typeface="Tahoma" pitchFamily="34" charset="0"/>
                <a:cs typeface="Arial" pitchFamily="34" charset="0"/>
              </a:rPr>
              <a:t>years</a:t>
            </a:r>
            <a:r>
              <a:rPr lang="fr-FR" sz="800" b="0" dirty="0">
                <a:latin typeface="Tahoma" pitchFamily="34" charset="0"/>
                <a:cs typeface="Arial" pitchFamily="34" charset="0"/>
              </a:rPr>
              <a:t>+   20%   -</a:t>
            </a:r>
          </a:p>
          <a:p>
            <a:pPr marL="85725" indent="-85725" algn="ctr" eaLnBrk="0" hangingPunct="0">
              <a:lnSpc>
                <a:spcPts val="1100"/>
              </a:lnSpc>
              <a:spcBef>
                <a:spcPts val="0"/>
              </a:spcBef>
              <a:buFont typeface="Wingdings" panose="05000000000000000000" pitchFamily="2" charset="2"/>
              <a:buChar char="§"/>
              <a:defRPr/>
            </a:pPr>
            <a:endParaRPr lang="fr-CA" altLang="fr-FR" sz="800" b="0" dirty="0">
              <a:latin typeface="Tahoma" pitchFamily="34" charset="0"/>
              <a:cs typeface="Arial" pitchFamily="34" charset="0"/>
            </a:endParaRPr>
          </a:p>
        </p:txBody>
      </p:sp>
      <p:cxnSp>
        <p:nvCxnSpPr>
          <p:cNvPr id="20" name="AutoShape 3"/>
          <p:cNvCxnSpPr>
            <a:cxnSpLocks noChangeShapeType="1"/>
          </p:cNvCxnSpPr>
          <p:nvPr/>
        </p:nvCxnSpPr>
        <p:spPr bwMode="auto">
          <a:xfrm flipH="1" flipV="1">
            <a:off x="4179812" y="2037693"/>
            <a:ext cx="1012975" cy="226758"/>
          </a:xfrm>
          <a:prstGeom prst="straightConnector1">
            <a:avLst/>
          </a:prstGeom>
          <a:noFill/>
          <a:ln w="22225">
            <a:solidFill>
              <a:srgbClr val="93BBB3"/>
            </a:solidFill>
            <a:round/>
            <a:headEnd/>
            <a:tailEnd/>
          </a:ln>
          <a:extLst>
            <a:ext uri="{909E8E84-426E-40DD-AFC4-6F175D3DCCD1}">
              <a14:hiddenFill xmlns:a14="http://schemas.microsoft.com/office/drawing/2010/main">
                <a:noFill/>
              </a14:hiddenFill>
            </a:ext>
          </a:extLst>
        </p:spPr>
      </p:cxnSp>
      <p:cxnSp>
        <p:nvCxnSpPr>
          <p:cNvPr id="17" name="AutoShape 3"/>
          <p:cNvCxnSpPr>
            <a:cxnSpLocks noChangeShapeType="1"/>
          </p:cNvCxnSpPr>
          <p:nvPr/>
        </p:nvCxnSpPr>
        <p:spPr bwMode="auto">
          <a:xfrm flipH="1" flipV="1">
            <a:off x="3847013" y="2815246"/>
            <a:ext cx="1012975" cy="226758"/>
          </a:xfrm>
          <a:prstGeom prst="straightConnector1">
            <a:avLst/>
          </a:prstGeom>
          <a:noFill/>
          <a:ln w="22225">
            <a:solidFill>
              <a:srgbClr val="93BBB3"/>
            </a:solidFill>
            <a:round/>
            <a:headEnd/>
            <a:tailEnd/>
          </a:ln>
          <a:extLst>
            <a:ext uri="{909E8E84-426E-40DD-AFC4-6F175D3DCCD1}">
              <a14:hiddenFill xmlns:a14="http://schemas.microsoft.com/office/drawing/2010/main">
                <a:noFill/>
              </a14:hiddenFill>
            </a:ext>
          </a:extLst>
        </p:spPr>
      </p:cxnSp>
      <p:sp>
        <p:nvSpPr>
          <p:cNvPr id="14" name="Rectangle 2"/>
          <p:cNvSpPr>
            <a:spLocks noChangeArrowheads="1"/>
          </p:cNvSpPr>
          <p:nvPr/>
        </p:nvSpPr>
        <p:spPr bwMode="auto">
          <a:xfrm>
            <a:off x="4514763" y="2743490"/>
            <a:ext cx="2147294" cy="512814"/>
          </a:xfrm>
          <a:prstGeom prst="rect">
            <a:avLst/>
          </a:prstGeom>
          <a:solidFill>
            <a:srgbClr val="FFFFFF"/>
          </a:solidFill>
          <a:ln w="22225">
            <a:solidFill>
              <a:srgbClr val="93BBB3"/>
            </a:solidFill>
            <a:miter lim="800000"/>
            <a:headEnd/>
            <a:tailEnd/>
          </a:ln>
        </p:spPr>
        <p:txBody>
          <a:bodyPr vert="horz" wrap="square" lIns="91440" tIns="45720" rIns="91440" bIns="45720" numCol="1" anchor="t" anchorCtr="0" compatLnSpc="1">
            <a:prstTxWarp prst="textNoShape">
              <a:avLst/>
            </a:prstTxWarp>
          </a:bodyPr>
          <a:lstStyle/>
          <a:p>
            <a:pPr marL="85725" indent="-85725" algn="ctr" eaLnBrk="0" hangingPunct="0">
              <a:lnSpc>
                <a:spcPts val="1100"/>
              </a:lnSpc>
              <a:spcBef>
                <a:spcPts val="0"/>
              </a:spcBef>
              <a:buFont typeface="Wingdings" panose="05000000000000000000" pitchFamily="2" charset="2"/>
              <a:buChar char="§"/>
              <a:defRPr/>
            </a:pPr>
            <a:r>
              <a:rPr lang="fr-CA" altLang="fr-FR" sz="800" b="0" dirty="0">
                <a:latin typeface="Tahoma" pitchFamily="34" charset="0"/>
                <a:cs typeface="Arial" pitchFamily="34" charset="0"/>
              </a:rPr>
              <a:t>Large </a:t>
            </a:r>
            <a:r>
              <a:rPr lang="fr-CA" altLang="fr-FR" sz="800" b="0" dirty="0" err="1">
                <a:latin typeface="Tahoma" pitchFamily="34" charset="0"/>
                <a:cs typeface="Arial" pitchFamily="34" charset="0"/>
              </a:rPr>
              <a:t>companies</a:t>
            </a:r>
            <a:r>
              <a:rPr lang="fr-CA" altLang="fr-FR" sz="800" b="0" dirty="0">
                <a:latin typeface="Tahoma" pitchFamily="34" charset="0"/>
                <a:cs typeface="Arial" pitchFamily="34" charset="0"/>
              </a:rPr>
              <a:t>               36%  +</a:t>
            </a:r>
          </a:p>
          <a:p>
            <a:pPr marL="85725" indent="-85725" algn="ctr"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50%+ </a:t>
            </a:r>
            <a:r>
              <a:rPr lang="fr-FR" sz="800" b="0" dirty="0" err="1">
                <a:latin typeface="Tahoma" pitchFamily="34" charset="0"/>
                <a:cs typeface="Arial" pitchFamily="34" charset="0"/>
              </a:rPr>
              <a:t>empl</a:t>
            </a:r>
            <a:r>
              <a:rPr lang="fr-FR" sz="800" b="0" dirty="0">
                <a:latin typeface="Tahoma" pitchFamily="34" charset="0"/>
                <a:cs typeface="Arial" pitchFamily="34" charset="0"/>
              </a:rPr>
              <a:t>. 55 </a:t>
            </a:r>
            <a:r>
              <a:rPr lang="fr-FR" sz="800" b="0" dirty="0" err="1">
                <a:latin typeface="Tahoma" pitchFamily="34" charset="0"/>
                <a:cs typeface="Arial" pitchFamily="34" charset="0"/>
              </a:rPr>
              <a:t>years</a:t>
            </a:r>
            <a:r>
              <a:rPr lang="fr-FR" sz="800" b="0" dirty="0">
                <a:latin typeface="Tahoma" pitchFamily="34" charset="0"/>
                <a:cs typeface="Arial" pitchFamily="34" charset="0"/>
              </a:rPr>
              <a:t>+      35%  +</a:t>
            </a:r>
          </a:p>
          <a:p>
            <a:pPr marL="85725" indent="-85725" algn="ctr"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1-49% </a:t>
            </a:r>
            <a:r>
              <a:rPr lang="fr-CA" sz="800" b="0" dirty="0">
                <a:latin typeface="Tahoma" pitchFamily="34" charset="0"/>
                <a:cs typeface="Arial" pitchFamily="34" charset="0"/>
              </a:rPr>
              <a:t>empl. few/no qual.   38%  +</a:t>
            </a:r>
            <a:endParaRPr lang="fr-FR" sz="800" b="0" dirty="0">
              <a:latin typeface="Tahoma" pitchFamily="34" charset="0"/>
              <a:cs typeface="Arial" pitchFamily="34" charset="0"/>
            </a:endParaRPr>
          </a:p>
          <a:p>
            <a:pPr marL="85725" indent="-85725" algn="ctr" eaLnBrk="0" hangingPunct="0">
              <a:lnSpc>
                <a:spcPts val="1100"/>
              </a:lnSpc>
              <a:spcBef>
                <a:spcPts val="0"/>
              </a:spcBef>
              <a:buFont typeface="Wingdings" panose="05000000000000000000" pitchFamily="2" charset="2"/>
              <a:buChar char="§"/>
              <a:defRPr/>
            </a:pPr>
            <a:endParaRPr lang="fr-CA" altLang="fr-FR" sz="800" b="0" dirty="0">
              <a:latin typeface="Tahoma" pitchFamily="34" charset="0"/>
              <a:cs typeface="Arial" pitchFamily="34" charset="0"/>
            </a:endParaRPr>
          </a:p>
        </p:txBody>
      </p:sp>
      <p:sp>
        <p:nvSpPr>
          <p:cNvPr id="21"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en-US" sz="2000" b="0" dirty="0">
                <a:latin typeface="Tahoma" pitchFamily="34" charset="0"/>
              </a:rPr>
              <a:t>6. 	Recruiting</a:t>
            </a:r>
          </a:p>
        </p:txBody>
      </p:sp>
    </p:spTree>
    <p:extLst>
      <p:ext uri="{BB962C8B-B14F-4D97-AF65-F5344CB8AC3E}">
        <p14:creationId xmlns:p14="http://schemas.microsoft.com/office/powerpoint/2010/main" val="715819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1"/>
          <p:cNvSpPr txBox="1">
            <a:spLocks/>
          </p:cNvSpPr>
          <p:nvPr/>
        </p:nvSpPr>
        <p:spPr bwMode="auto">
          <a:xfrm>
            <a:off x="7974419" y="6208418"/>
            <a:ext cx="452879"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25</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4127" y="12534"/>
            <a:ext cx="691304" cy="667950"/>
          </a:xfrm>
          <a:prstGeom prst="rect">
            <a:avLst/>
          </a:prstGeom>
        </p:spPr>
      </p:pic>
      <p:sp>
        <p:nvSpPr>
          <p:cNvPr id="10"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en-US" sz="2000" b="0" dirty="0">
                <a:latin typeface="Tahoma" pitchFamily="34" charset="0"/>
              </a:rPr>
              <a:t>6. 	Recruiting</a:t>
            </a:r>
          </a:p>
        </p:txBody>
      </p:sp>
      <p:graphicFrame>
        <p:nvGraphicFramePr>
          <p:cNvPr id="2" name="Tableau 1"/>
          <p:cNvGraphicFramePr>
            <a:graphicFrameLocks noGrp="1"/>
          </p:cNvGraphicFramePr>
          <p:nvPr>
            <p:extLst>
              <p:ext uri="{D42A27DB-BD31-4B8C-83A1-F6EECF244321}">
                <p14:modId xmlns:p14="http://schemas.microsoft.com/office/powerpoint/2010/main" val="3514201749"/>
              </p:ext>
            </p:extLst>
          </p:nvPr>
        </p:nvGraphicFramePr>
        <p:xfrm>
          <a:off x="584791" y="1670213"/>
          <a:ext cx="4295119" cy="2634361"/>
        </p:xfrm>
        <a:graphic>
          <a:graphicData uri="http://schemas.openxmlformats.org/drawingml/2006/table">
            <a:tbl>
              <a:tblPr firstRow="1" firstCol="1" lastRow="1" lastCol="1" bandRow="1" bandCol="1">
                <a:tableStyleId>{5C22544A-7EE6-4342-B048-85BDC9FD1C3A}</a:tableStyleId>
              </a:tblPr>
              <a:tblGrid>
                <a:gridCol w="815910">
                  <a:extLst>
                    <a:ext uri="{9D8B030D-6E8A-4147-A177-3AD203B41FA5}">
                      <a16:colId xmlns:a16="http://schemas.microsoft.com/office/drawing/2014/main" val="20000"/>
                    </a:ext>
                  </a:extLst>
                </a:gridCol>
                <a:gridCol w="735655">
                  <a:extLst>
                    <a:ext uri="{9D8B030D-6E8A-4147-A177-3AD203B41FA5}">
                      <a16:colId xmlns:a16="http://schemas.microsoft.com/office/drawing/2014/main" val="20001"/>
                    </a:ext>
                  </a:extLst>
                </a:gridCol>
                <a:gridCol w="1595889">
                  <a:extLst>
                    <a:ext uri="{9D8B030D-6E8A-4147-A177-3AD203B41FA5}">
                      <a16:colId xmlns:a16="http://schemas.microsoft.com/office/drawing/2014/main" val="20002"/>
                    </a:ext>
                  </a:extLst>
                </a:gridCol>
                <a:gridCol w="494522">
                  <a:extLst>
                    <a:ext uri="{9D8B030D-6E8A-4147-A177-3AD203B41FA5}">
                      <a16:colId xmlns:a16="http://schemas.microsoft.com/office/drawing/2014/main" val="20003"/>
                    </a:ext>
                  </a:extLst>
                </a:gridCol>
                <a:gridCol w="653143">
                  <a:extLst>
                    <a:ext uri="{9D8B030D-6E8A-4147-A177-3AD203B41FA5}">
                      <a16:colId xmlns:a16="http://schemas.microsoft.com/office/drawing/2014/main" val="20004"/>
                    </a:ext>
                  </a:extLst>
                </a:gridCol>
              </a:tblGrid>
              <a:tr h="388406">
                <a:tc>
                  <a:txBody>
                    <a:bodyPr/>
                    <a:lstStyle/>
                    <a:p>
                      <a:pPr>
                        <a:lnSpc>
                          <a:spcPts val="1100"/>
                        </a:lnSpc>
                        <a:spcBef>
                          <a:spcPts val="200"/>
                        </a:spcBef>
                        <a:spcAft>
                          <a:spcPts val="20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Job status</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algn="ctr">
                        <a:lnSpc>
                          <a:spcPts val="1100"/>
                        </a:lnSpc>
                        <a:spcBef>
                          <a:spcPts val="200"/>
                        </a:spcBef>
                        <a:spcAft>
                          <a:spcPts val="200"/>
                        </a:spcAft>
                      </a:pPr>
                      <a:r>
                        <a:rPr lang="en-US" sz="850" b="0" noProof="0">
                          <a:solidFill>
                            <a:schemeClr val="tx1"/>
                          </a:solidFill>
                          <a:effectLst/>
                          <a:latin typeface="Tahoma" panose="020B0604030504040204" pitchFamily="34" charset="0"/>
                          <a:ea typeface="Tahoma" panose="020B0604030504040204" pitchFamily="34" charset="0"/>
                          <a:cs typeface="Tahoma" panose="020B0604030504040204" pitchFamily="34" charset="0"/>
                        </a:rPr>
                        <a:t>Average number of hires</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gridSpan="2">
                  <a:txBody>
                    <a:bodyPr/>
                    <a:lstStyle/>
                    <a:p>
                      <a:pPr algn="ctr">
                        <a:lnSpc>
                          <a:spcPts val="1100"/>
                        </a:lnSpc>
                        <a:spcBef>
                          <a:spcPts val="200"/>
                        </a:spcBef>
                        <a:spcAft>
                          <a:spcPts val="200"/>
                        </a:spcAft>
                      </a:pPr>
                      <a:r>
                        <a:rPr lang="en-US" sz="850" b="0" noProof="0">
                          <a:solidFill>
                            <a:schemeClr val="tx1"/>
                          </a:solidFill>
                          <a:effectLst/>
                          <a:latin typeface="Tahoma" panose="020B0604030504040204" pitchFamily="34" charset="0"/>
                          <a:ea typeface="Tahoma" panose="020B0604030504040204" pitchFamily="34" charset="0"/>
                          <a:cs typeface="Tahoma" panose="020B0604030504040204" pitchFamily="34" charset="0"/>
                        </a:rPr>
                        <a:t>Major statistically significant variances</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hMerge="1">
                  <a:txBody>
                    <a:bodyPr/>
                    <a:lstStyle/>
                    <a:p>
                      <a:endParaRPr lang="fr-CA"/>
                    </a:p>
                  </a:txBody>
                  <a:tcPr/>
                </a:tc>
                <a:tc>
                  <a:txBody>
                    <a:bodyPr/>
                    <a:lstStyle/>
                    <a:p>
                      <a:pPr algn="ctr">
                        <a:lnSpc>
                          <a:spcPts val="1100"/>
                        </a:lnSpc>
                        <a:spcBef>
                          <a:spcPts val="200"/>
                        </a:spcBef>
                        <a:spcAft>
                          <a:spcPts val="20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Average without the extreme values</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extLst>
                  <a:ext uri="{0D108BD9-81ED-4DB2-BD59-A6C34878D82A}">
                    <a16:rowId xmlns:a16="http://schemas.microsoft.com/office/drawing/2014/main" val="10000"/>
                  </a:ext>
                </a:extLst>
              </a:tr>
              <a:tr h="334055">
                <a:tc>
                  <a:txBody>
                    <a:bodyPr/>
                    <a:lstStyle/>
                    <a:p>
                      <a:pPr algn="just">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Full time</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1.1</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lvl="0" indent="-85725" algn="l">
                        <a:lnSpc>
                          <a:spcPts val="1100"/>
                        </a:lnSpc>
                        <a:spcBef>
                          <a:spcPts val="0"/>
                        </a:spcBef>
                        <a:spcAft>
                          <a:spcPts val="0"/>
                        </a:spcAft>
                        <a:buFont typeface="Wingdings"/>
                        <a:buChar char=""/>
                      </a:pPr>
                      <a:r>
                        <a:rPr lang="en-CA" altLang="fr-FR" sz="850" b="0" dirty="0">
                          <a:latin typeface="Tahoma" pitchFamily="34" charset="0"/>
                          <a:cs typeface="Arial" pitchFamily="34" charset="0"/>
                        </a:rPr>
                        <a:t>Primary/transp. sector</a:t>
                      </a:r>
                    </a:p>
                    <a:p>
                      <a:pPr marL="85725" lvl="0" indent="-85725" algn="l">
                        <a:lnSpc>
                          <a:spcPts val="1100"/>
                        </a:lnSpc>
                        <a:spcBef>
                          <a:spcPts val="0"/>
                        </a:spcBef>
                        <a:spcAft>
                          <a:spcPts val="0"/>
                        </a:spcAft>
                        <a:buFont typeface="Wingdings"/>
                        <a:buChar char=""/>
                      </a:pPr>
                      <a:r>
                        <a:rPr lang="en-CA" altLang="fr-FR" sz="850" b="0" dirty="0">
                          <a:latin typeface="Tahoma" pitchFamily="34" charset="0"/>
                          <a:cs typeface="Arial" pitchFamily="34" charset="0"/>
                        </a:rPr>
                        <a:t>0%</a:t>
                      </a:r>
                      <a:r>
                        <a:rPr lang="en-CA" altLang="fr-FR" sz="850" b="0" baseline="0" dirty="0">
                          <a:latin typeface="Tahoma" pitchFamily="34" charset="0"/>
                          <a:cs typeface="Arial" pitchFamily="34" charset="0"/>
                        </a:rPr>
                        <a:t> </a:t>
                      </a:r>
                      <a:r>
                        <a:rPr lang="en-CA" altLang="fr-FR" sz="850" b="0" baseline="0" dirty="0" err="1">
                          <a:latin typeface="Tahoma" pitchFamily="34" charset="0"/>
                          <a:cs typeface="Arial" pitchFamily="34" charset="0"/>
                        </a:rPr>
                        <a:t>empl</a:t>
                      </a:r>
                      <a:r>
                        <a:rPr lang="en-CA" altLang="fr-FR" sz="850" b="0" baseline="0" dirty="0">
                          <a:latin typeface="Tahoma" pitchFamily="34" charset="0"/>
                          <a:cs typeface="Arial" pitchFamily="34" charset="0"/>
                        </a:rPr>
                        <a:t>. little/not qual.</a:t>
                      </a:r>
                    </a:p>
                    <a:p>
                      <a:pPr marL="85725" lvl="0" indent="-85725" algn="l">
                        <a:lnSpc>
                          <a:spcPts val="1100"/>
                        </a:lnSpc>
                        <a:spcBef>
                          <a:spcPts val="0"/>
                        </a:spcBef>
                        <a:spcAft>
                          <a:spcPts val="0"/>
                        </a:spcAft>
                        <a:buFont typeface="Wingdings"/>
                        <a:buChar char=""/>
                      </a:pPr>
                      <a:r>
                        <a:rPr lang="en-CA" altLang="fr-FR" sz="850" b="0" baseline="0" dirty="0">
                          <a:latin typeface="Tahoma" pitchFamily="34" charset="0"/>
                          <a:cs typeface="Arial" pitchFamily="34" charset="0"/>
                        </a:rPr>
                        <a:t>Large companies</a:t>
                      </a:r>
                    </a:p>
                    <a:p>
                      <a:pPr marL="85725" lvl="0" indent="-85725" algn="l">
                        <a:lnSpc>
                          <a:spcPts val="1100"/>
                        </a:lnSpc>
                        <a:spcBef>
                          <a:spcPts val="0"/>
                        </a:spcBef>
                        <a:spcAft>
                          <a:spcPts val="0"/>
                        </a:spcAft>
                        <a:buFont typeface="Wingdings"/>
                        <a:buChar char=""/>
                      </a:pPr>
                      <a:r>
                        <a:rPr lang="en-CA" altLang="fr-FR" sz="850" b="0" baseline="0" dirty="0">
                          <a:latin typeface="Tahoma" pitchFamily="34" charset="0"/>
                          <a:cs typeface="Arial" pitchFamily="34" charset="0"/>
                        </a:rPr>
                        <a:t>1-49% employees 55 yrs+</a:t>
                      </a:r>
                      <a:endParaRPr lang="en-CA" altLang="fr-FR" sz="850" b="0" dirty="0">
                        <a:latin typeface="Tahoma" pitchFamily="34" charset="0"/>
                        <a:cs typeface="Arial"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fr-FR"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0.4 -</a:t>
                      </a:r>
                    </a:p>
                    <a:p>
                      <a:pPr algn="ctr">
                        <a:lnSpc>
                          <a:spcPts val="1100"/>
                        </a:lnSpc>
                        <a:spcBef>
                          <a:spcPts val="0"/>
                        </a:spcBef>
                        <a:spcAft>
                          <a:spcPts val="0"/>
                        </a:spcAft>
                      </a:pPr>
                      <a:r>
                        <a:rPr lang="fr-FR"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0.5 -</a:t>
                      </a:r>
                    </a:p>
                    <a:p>
                      <a:pPr algn="ctr">
                        <a:lnSpc>
                          <a:spcPts val="1100"/>
                        </a:lnSpc>
                        <a:spcBef>
                          <a:spcPts val="0"/>
                        </a:spcBef>
                        <a:spcAft>
                          <a:spcPts val="0"/>
                        </a:spcAft>
                      </a:pPr>
                      <a:r>
                        <a:rPr lang="fr-FR"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2.7 +</a:t>
                      </a:r>
                    </a:p>
                    <a:p>
                      <a:pPr algn="ctr">
                        <a:lnSpc>
                          <a:spcPts val="1100"/>
                        </a:lnSpc>
                        <a:spcBef>
                          <a:spcPts val="0"/>
                        </a:spcBef>
                        <a:spcAft>
                          <a:spcPts val="0"/>
                        </a:spcAft>
                      </a:pPr>
                      <a:r>
                        <a:rPr lang="fr-FR"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1.7 +</a:t>
                      </a:r>
                      <a:endPar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1.0</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13033">
                <a:tc>
                  <a:txBody>
                    <a:bodyPr/>
                    <a:lstStyle/>
                    <a:p>
                      <a:pP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Part time</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1.1</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85725" indent="-85725" eaLnBrk="0" hangingPunct="0">
                        <a:lnSpc>
                          <a:spcPts val="1100"/>
                        </a:lnSpc>
                        <a:spcBef>
                          <a:spcPts val="0"/>
                        </a:spcBef>
                        <a:buFont typeface="Wingdings" panose="05000000000000000000" pitchFamily="2" charset="2"/>
                        <a:buChar char="§"/>
                        <a:tabLst>
                          <a:tab pos="1435100" algn="l"/>
                        </a:tabLst>
                        <a:defRPr/>
                      </a:pPr>
                      <a:r>
                        <a:rPr lang="en-US" altLang="fr-FR" sz="850" b="0" noProof="0" dirty="0">
                          <a:latin typeface="Tahoma" pitchFamily="34" charset="0"/>
                          <a:cs typeface="Arial" pitchFamily="34" charset="0"/>
                        </a:rPr>
                        <a:t>Primary/transp. sector</a:t>
                      </a:r>
                      <a:endParaRPr lang="en-US" altLang="fr-FR" sz="850" b="0" noProof="0" dirty="0">
                        <a:solidFill>
                          <a:schemeClr val="accent4"/>
                        </a:solidFill>
                        <a:effectLst/>
                        <a:latin typeface="Tahoma" panose="020B0604030504040204" pitchFamily="34" charset="0"/>
                        <a:ea typeface="Tahoma" panose="020B0604030504040204" pitchFamily="34" charset="0"/>
                        <a:cs typeface="Tahoma" panose="020B0604030504040204" pitchFamily="34" charset="0"/>
                      </a:endParaRPr>
                    </a:p>
                    <a:p>
                      <a:pPr marL="85725" indent="-85725" eaLnBrk="0" hangingPunct="0">
                        <a:lnSpc>
                          <a:spcPts val="1100"/>
                        </a:lnSpc>
                        <a:spcBef>
                          <a:spcPts val="0"/>
                        </a:spcBef>
                        <a:buFont typeface="Wingdings" panose="05000000000000000000" pitchFamily="2" charset="2"/>
                        <a:buChar char="§"/>
                        <a:tabLst>
                          <a:tab pos="1435100" algn="l"/>
                        </a:tabLst>
                        <a:defRPr/>
                      </a:pPr>
                      <a:r>
                        <a:rPr lang="en-US" altLang="fr-FR" sz="850" b="0" noProof="0" dirty="0">
                          <a:solidFill>
                            <a:schemeClr val="accent4"/>
                          </a:solidFill>
                          <a:effectLst/>
                          <a:latin typeface="Tahoma" panose="020B0604030504040204" pitchFamily="34" charset="0"/>
                          <a:ea typeface="Tahoma" panose="020B0604030504040204" pitchFamily="34" charset="0"/>
                          <a:cs typeface="Tahoma" panose="020B0604030504040204" pitchFamily="34" charset="0"/>
                        </a:rPr>
                        <a:t>Secondary</a:t>
                      </a:r>
                      <a:r>
                        <a:rPr lang="en-US" altLang="fr-FR" sz="850" b="0" baseline="0" noProof="0" dirty="0">
                          <a:solidFill>
                            <a:schemeClr val="accent4"/>
                          </a:solidFill>
                          <a:effectLst/>
                          <a:latin typeface="Tahoma" panose="020B0604030504040204" pitchFamily="34" charset="0"/>
                          <a:ea typeface="Tahoma" panose="020B0604030504040204" pitchFamily="34" charset="0"/>
                          <a:cs typeface="Tahoma" panose="020B0604030504040204" pitchFamily="34" charset="0"/>
                        </a:rPr>
                        <a:t> sector</a:t>
                      </a:r>
                    </a:p>
                    <a:p>
                      <a:pPr marL="85725" indent="-85725" eaLnBrk="0" hangingPunct="0">
                        <a:lnSpc>
                          <a:spcPts val="1100"/>
                        </a:lnSpc>
                        <a:spcBef>
                          <a:spcPts val="0"/>
                        </a:spcBef>
                        <a:buFont typeface="Wingdings" panose="05000000000000000000" pitchFamily="2" charset="2"/>
                        <a:buChar char="§"/>
                        <a:tabLst>
                          <a:tab pos="1435100" algn="l"/>
                        </a:tabLst>
                        <a:defRPr/>
                      </a:pPr>
                      <a:r>
                        <a:rPr lang="en-US" altLang="fr-FR" sz="850" b="0" baseline="0" noProof="0" dirty="0">
                          <a:solidFill>
                            <a:schemeClr val="accent4"/>
                          </a:solidFill>
                          <a:effectLst/>
                          <a:latin typeface="Tahoma" panose="020B0604030504040204" pitchFamily="34" charset="0"/>
                          <a:ea typeface="Tahoma" panose="020B0604030504040204" pitchFamily="34" charset="0"/>
                          <a:cs typeface="Tahoma" panose="020B0604030504040204" pitchFamily="34" charset="0"/>
                        </a:rPr>
                        <a:t>Small companies</a:t>
                      </a:r>
                    </a:p>
                    <a:p>
                      <a:pPr marL="85725" indent="-85725" eaLnBrk="0" hangingPunct="0">
                        <a:lnSpc>
                          <a:spcPts val="1100"/>
                        </a:lnSpc>
                        <a:spcBef>
                          <a:spcPts val="0"/>
                        </a:spcBef>
                        <a:buFont typeface="Wingdings" panose="05000000000000000000" pitchFamily="2" charset="2"/>
                        <a:buChar char="§"/>
                        <a:tabLst>
                          <a:tab pos="1435100" algn="l"/>
                        </a:tabLst>
                        <a:defRPr/>
                      </a:pPr>
                      <a:r>
                        <a:rPr lang="en-US" altLang="fr-FR" sz="850" b="0" baseline="0" noProof="0" dirty="0">
                          <a:solidFill>
                            <a:schemeClr val="accent4"/>
                          </a:solidFill>
                          <a:effectLst/>
                          <a:latin typeface="Tahoma" panose="020B0604030504040204" pitchFamily="34" charset="0"/>
                          <a:ea typeface="Tahoma" panose="020B0604030504040204" pitchFamily="34" charset="0"/>
                          <a:cs typeface="Tahoma" panose="020B0604030504040204" pitchFamily="34" charset="0"/>
                        </a:rPr>
                        <a:t>50%+ employees 55 </a:t>
                      </a:r>
                      <a:r>
                        <a:rPr lang="en-US" altLang="fr-FR" sz="850" b="0" baseline="0" noProof="0" dirty="0" err="1">
                          <a:solidFill>
                            <a:schemeClr val="accent4"/>
                          </a:solidFill>
                          <a:effectLst/>
                          <a:latin typeface="Tahoma" panose="020B0604030504040204" pitchFamily="34" charset="0"/>
                          <a:ea typeface="Tahoma" panose="020B0604030504040204" pitchFamily="34" charset="0"/>
                          <a:cs typeface="Tahoma" panose="020B0604030504040204" pitchFamily="34" charset="0"/>
                        </a:rPr>
                        <a:t>yrs</a:t>
                      </a:r>
                      <a:r>
                        <a:rPr lang="en-US" altLang="fr-FR" sz="850" b="0" baseline="0" noProof="0" dirty="0">
                          <a:solidFill>
                            <a:schemeClr val="accent4"/>
                          </a:solidFill>
                          <a:effectLst/>
                          <a:latin typeface="Tahoma" panose="020B0604030504040204" pitchFamily="34" charset="0"/>
                          <a:ea typeface="Tahoma" panose="020B0604030504040204" pitchFamily="34" charset="0"/>
                          <a:cs typeface="Tahoma" panose="020B0604030504040204" pitchFamily="34" charset="0"/>
                        </a:rPr>
                        <a:t> +</a:t>
                      </a:r>
                    </a:p>
                    <a:p>
                      <a:pPr marL="85725" indent="-85725" eaLnBrk="0" hangingPunct="0">
                        <a:lnSpc>
                          <a:spcPts val="1100"/>
                        </a:lnSpc>
                        <a:spcBef>
                          <a:spcPts val="0"/>
                        </a:spcBef>
                        <a:buFont typeface="Wingdings" panose="05000000000000000000" pitchFamily="2" charset="2"/>
                        <a:buChar char="§"/>
                        <a:tabLst>
                          <a:tab pos="1435100" algn="l"/>
                        </a:tabLst>
                        <a:defRPr/>
                      </a:pPr>
                      <a:r>
                        <a:rPr lang="en-US" altLang="fr-FR" sz="850" b="0" baseline="0" noProof="0" dirty="0">
                          <a:solidFill>
                            <a:schemeClr val="accent4"/>
                          </a:solidFill>
                          <a:effectLst/>
                          <a:latin typeface="Tahoma" panose="020B0604030504040204" pitchFamily="34" charset="0"/>
                          <a:ea typeface="Tahoma" panose="020B0604030504040204" pitchFamily="34" charset="0"/>
                          <a:cs typeface="Tahoma" panose="020B0604030504040204" pitchFamily="34" charset="0"/>
                        </a:rPr>
                        <a:t>0% </a:t>
                      </a:r>
                      <a:r>
                        <a:rPr lang="en-US" altLang="fr-FR" sz="850" b="0" baseline="0" noProof="0" dirty="0" err="1">
                          <a:solidFill>
                            <a:schemeClr val="accent4"/>
                          </a:solidFill>
                          <a:effectLst/>
                          <a:latin typeface="Tahoma" panose="020B0604030504040204" pitchFamily="34" charset="0"/>
                          <a:ea typeface="Tahoma" panose="020B0604030504040204" pitchFamily="34" charset="0"/>
                          <a:cs typeface="Tahoma" panose="020B0604030504040204" pitchFamily="34" charset="0"/>
                        </a:rPr>
                        <a:t>empl</a:t>
                      </a:r>
                      <a:r>
                        <a:rPr lang="en-US" altLang="fr-FR" sz="850" b="0" baseline="0" noProof="0" dirty="0">
                          <a:solidFill>
                            <a:schemeClr val="accent4"/>
                          </a:solidFill>
                          <a:effectLst/>
                          <a:latin typeface="Tahoma" panose="020B0604030504040204" pitchFamily="34" charset="0"/>
                          <a:ea typeface="Tahoma" panose="020B0604030504040204" pitchFamily="34" charset="0"/>
                          <a:cs typeface="Tahoma" panose="020B0604030504040204" pitchFamily="34" charset="0"/>
                        </a:rPr>
                        <a:t>. little/not qual.</a:t>
                      </a:r>
                      <a:endParaRPr lang="en-US" altLang="fr-FR" sz="850" b="0" noProof="0" dirty="0">
                        <a:latin typeface="Tahoma" pitchFamily="34" charset="0"/>
                        <a:cs typeface="Arial"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fr-FR"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0.2 -</a:t>
                      </a:r>
                    </a:p>
                    <a:p>
                      <a:pPr algn="ctr">
                        <a:lnSpc>
                          <a:spcPts val="1100"/>
                        </a:lnSpc>
                        <a:spcBef>
                          <a:spcPts val="0"/>
                        </a:spcBef>
                        <a:spcAft>
                          <a:spcPts val="0"/>
                        </a:spcAft>
                      </a:pPr>
                      <a:r>
                        <a:rPr lang="fr-FR"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0.2 -</a:t>
                      </a:r>
                    </a:p>
                    <a:p>
                      <a:pPr algn="ctr">
                        <a:lnSpc>
                          <a:spcPts val="1100"/>
                        </a:lnSpc>
                        <a:spcBef>
                          <a:spcPts val="0"/>
                        </a:spcBef>
                        <a:spcAft>
                          <a:spcPts val="0"/>
                        </a:spcAft>
                      </a:pPr>
                      <a:r>
                        <a:rPr lang="fr-FR"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0.2 -</a:t>
                      </a:r>
                    </a:p>
                    <a:p>
                      <a:pPr algn="ctr">
                        <a:lnSpc>
                          <a:spcPts val="1100"/>
                        </a:lnSpc>
                        <a:spcBef>
                          <a:spcPts val="0"/>
                        </a:spcBef>
                        <a:spcAft>
                          <a:spcPts val="0"/>
                        </a:spcAft>
                      </a:pPr>
                      <a:r>
                        <a:rPr lang="fr-FR"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0.2 -</a:t>
                      </a:r>
                    </a:p>
                    <a:p>
                      <a:pPr algn="ctr">
                        <a:lnSpc>
                          <a:spcPts val="1100"/>
                        </a:lnSpc>
                        <a:spcBef>
                          <a:spcPts val="0"/>
                        </a:spcBef>
                        <a:spcAft>
                          <a:spcPts val="0"/>
                        </a:spcAft>
                      </a:pPr>
                      <a:r>
                        <a:rPr lang="fr-FR"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0.3 -</a:t>
                      </a: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0.8</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9461">
                <a:tc>
                  <a:txBody>
                    <a:bodyPr/>
                    <a:lstStyle/>
                    <a:p>
                      <a:pPr algn="just">
                        <a:lnSpc>
                          <a:spcPts val="1200"/>
                        </a:lnSpc>
                        <a:spcBef>
                          <a:spcPts val="200"/>
                        </a:spcBef>
                        <a:spcAft>
                          <a:spcPts val="20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Seasonal</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dirty="0">
                          <a:solidFill>
                            <a:schemeClr val="tx1"/>
                          </a:solidFill>
                          <a:effectLst/>
                          <a:latin typeface="Tahoma" panose="020B0604030504040204" pitchFamily="34" charset="0"/>
                          <a:ea typeface="Tahoma" panose="020B0604030504040204" pitchFamily="34" charset="0"/>
                          <a:cs typeface="Tahoma" panose="020B0604030504040204" pitchFamily="34" charset="0"/>
                        </a:rPr>
                        <a:t>1.3</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marL="0" lvl="0" indent="0" algn="l">
                        <a:lnSpc>
                          <a:spcPts val="1100"/>
                        </a:lnSpc>
                        <a:spcBef>
                          <a:spcPts val="0"/>
                        </a:spcBef>
                        <a:spcAft>
                          <a:spcPts val="0"/>
                        </a:spcAft>
                        <a:buFont typeface="Wingdings"/>
                        <a:buNone/>
                      </a:pPr>
                      <a:endParaRPr lang="fr-CA" sz="85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endParaRPr lang="fr-CA" sz="85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0.8</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0430">
                <a:tc>
                  <a:txBody>
                    <a:bodyPr/>
                    <a:lstStyle/>
                    <a:p>
                      <a:pP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Total</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no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3.5</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noFill/>
                  </a:tcPr>
                </a:tc>
                <a:tc>
                  <a:txBody>
                    <a:bodyPr/>
                    <a:lstStyle/>
                    <a:p>
                      <a:pPr marL="85725" lvl="0" indent="-85725" algn="l">
                        <a:lnSpc>
                          <a:spcPts val="1100"/>
                        </a:lnSpc>
                        <a:spcBef>
                          <a:spcPts val="0"/>
                        </a:spcBef>
                        <a:spcAft>
                          <a:spcPts val="0"/>
                        </a:spcAft>
                        <a:buFont typeface="Wingdings"/>
                        <a:buChar char=""/>
                      </a:pPr>
                      <a:r>
                        <a:rPr lang="en-CA" altLang="fr-FR" sz="850" b="0" dirty="0">
                          <a:solidFill>
                            <a:schemeClr val="tx1"/>
                          </a:solidFill>
                          <a:latin typeface="Tahoma" pitchFamily="34" charset="0"/>
                          <a:cs typeface="Arial" pitchFamily="34" charset="0"/>
                        </a:rPr>
                        <a:t>Primary/transp. sector</a:t>
                      </a:r>
                    </a:p>
                    <a:p>
                      <a:pPr marL="85725" lvl="0" indent="-85725" algn="l">
                        <a:lnSpc>
                          <a:spcPts val="1100"/>
                        </a:lnSpc>
                        <a:spcBef>
                          <a:spcPts val="0"/>
                        </a:spcBef>
                        <a:spcAft>
                          <a:spcPts val="0"/>
                        </a:spcAft>
                        <a:buFont typeface="Wingdings"/>
                        <a:buChar char=""/>
                      </a:pPr>
                      <a:r>
                        <a:rPr lang="en-CA" altLang="fr-FR" sz="850" b="0" dirty="0">
                          <a:solidFill>
                            <a:schemeClr val="tx1"/>
                          </a:solidFill>
                          <a:latin typeface="Tahoma" pitchFamily="34" charset="0"/>
                          <a:cs typeface="Arial" pitchFamily="34" charset="0"/>
                        </a:rPr>
                        <a:t>0% </a:t>
                      </a:r>
                      <a:r>
                        <a:rPr lang="en-CA" altLang="fr-FR" sz="850" b="0" dirty="0" err="1">
                          <a:solidFill>
                            <a:schemeClr val="tx1"/>
                          </a:solidFill>
                          <a:latin typeface="Tahoma" pitchFamily="34" charset="0"/>
                          <a:cs typeface="Arial" pitchFamily="34" charset="0"/>
                        </a:rPr>
                        <a:t>empl</a:t>
                      </a:r>
                      <a:r>
                        <a:rPr lang="en-CA" altLang="fr-FR" sz="850" b="0" dirty="0">
                          <a:solidFill>
                            <a:schemeClr val="tx1"/>
                          </a:solidFill>
                          <a:latin typeface="Tahoma" pitchFamily="34" charset="0"/>
                          <a:cs typeface="Arial" pitchFamily="34" charset="0"/>
                        </a:rPr>
                        <a:t>. little/no qual.</a:t>
                      </a:r>
                    </a:p>
                    <a:p>
                      <a:pPr marL="85725" lvl="0" indent="-85725" algn="l">
                        <a:lnSpc>
                          <a:spcPts val="1100"/>
                        </a:lnSpc>
                        <a:spcBef>
                          <a:spcPts val="0"/>
                        </a:spcBef>
                        <a:spcAft>
                          <a:spcPts val="0"/>
                        </a:spcAft>
                        <a:buFont typeface="Wingdings"/>
                        <a:buChar char=""/>
                      </a:pPr>
                      <a:r>
                        <a:rPr lang="en-CA" altLang="fr-FR" sz="850" b="0" dirty="0">
                          <a:solidFill>
                            <a:schemeClr val="tx1"/>
                          </a:solidFill>
                          <a:latin typeface="Tahoma" pitchFamily="34" charset="0"/>
                          <a:cs typeface="Arial" pitchFamily="34" charset="0"/>
                        </a:rPr>
                        <a:t>Large companies</a:t>
                      </a:r>
                    </a:p>
                    <a:p>
                      <a:pPr marL="85725" lvl="0" indent="-85725" algn="l">
                        <a:lnSpc>
                          <a:spcPts val="1100"/>
                        </a:lnSpc>
                        <a:spcBef>
                          <a:spcPts val="0"/>
                        </a:spcBef>
                        <a:spcAft>
                          <a:spcPts val="0"/>
                        </a:spcAft>
                        <a:buFont typeface="Wingdings"/>
                        <a:buChar char=""/>
                      </a:pPr>
                      <a:r>
                        <a:rPr lang="en-CA" altLang="fr-FR" sz="850" b="0" dirty="0">
                          <a:solidFill>
                            <a:schemeClr val="tx1"/>
                          </a:solidFill>
                          <a:latin typeface="Tahoma" pitchFamily="34" charset="0"/>
                          <a:cs typeface="Arial" pitchFamily="34" charset="0"/>
                        </a:rPr>
                        <a:t>1-49% employees 55 yrs +</a:t>
                      </a:r>
                      <a:endParaRPr lang="fr-CA" altLang="fr-FR" sz="850" b="0" dirty="0">
                        <a:solidFill>
                          <a:schemeClr val="tx1"/>
                        </a:solidFill>
                        <a:latin typeface="Tahoma" pitchFamily="34" charset="0"/>
                        <a:cs typeface="Arial" pitchFamily="34" charset="0"/>
                      </a:endParaRPr>
                    </a:p>
                  </a:txBody>
                  <a:tcPr marL="42138" marR="42138" marT="0" marB="0">
                    <a:lnL w="19050" cap="flat" cmpd="sng" algn="ctr">
                      <a:solidFill>
                        <a:srgbClr val="F47206"/>
                      </a:solidFill>
                      <a:prstDash val="solid"/>
                      <a:round/>
                      <a:headEnd type="none" w="med" len="med"/>
                      <a:tailEnd type="none" w="med" len="med"/>
                    </a:lnL>
                    <a:lnR w="9525" cap="flat" cmpd="sng" algn="ctr">
                      <a:solidFill>
                        <a:srgbClr val="F47206"/>
                      </a:solidFill>
                      <a:prstDash val="sysDot"/>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100"/>
                        </a:lnSpc>
                        <a:spcBef>
                          <a:spcPts val="0"/>
                        </a:spcBef>
                        <a:spcAft>
                          <a:spcPts val="0"/>
                        </a:spcAft>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1.4 -  </a:t>
                      </a:r>
                    </a:p>
                    <a:p>
                      <a:pPr algn="ctr">
                        <a:lnSpc>
                          <a:spcPts val="1100"/>
                        </a:lnSpc>
                        <a:spcBef>
                          <a:spcPts val="0"/>
                        </a:spcBef>
                        <a:spcAft>
                          <a:spcPts val="0"/>
                        </a:spcAft>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1.1 -</a:t>
                      </a:r>
                    </a:p>
                    <a:p>
                      <a:pPr algn="ctr">
                        <a:lnSpc>
                          <a:spcPts val="1100"/>
                        </a:lnSpc>
                        <a:spcBef>
                          <a:spcPts val="0"/>
                        </a:spcBef>
                        <a:spcAft>
                          <a:spcPts val="0"/>
                        </a:spcAft>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9.8 +</a:t>
                      </a:r>
                    </a:p>
                    <a:p>
                      <a:pPr algn="ctr">
                        <a:lnSpc>
                          <a:spcPts val="1100"/>
                        </a:lnSpc>
                        <a:spcBef>
                          <a:spcPts val="0"/>
                        </a:spcBef>
                        <a:spcAft>
                          <a:spcPts val="0"/>
                        </a:spcAft>
                      </a:pPr>
                      <a:r>
                        <a:rPr lang="fr-FR"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5.8 +</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2138" marR="42138" marT="0" marB="0">
                    <a:lnL w="9525" cap="flat" cmpd="sng" algn="ctr">
                      <a:solidFill>
                        <a:srgbClr val="F47206"/>
                      </a:solidFill>
                      <a:prstDash val="sysDot"/>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2.5</a:t>
                      </a:r>
                    </a:p>
                  </a:txBody>
                  <a:tcPr marL="42138" marR="42138"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3" name="Rectangle 1"/>
          <p:cNvSpPr>
            <a:spLocks noChangeArrowheads="1"/>
          </p:cNvSpPr>
          <p:nvPr/>
        </p:nvSpPr>
        <p:spPr bwMode="auto">
          <a:xfrm>
            <a:off x="489093" y="1302260"/>
            <a:ext cx="447631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 17 – Number</a:t>
            </a:r>
            <a:r>
              <a:rPr kumimoji="0" lang="en-US" altLang="fr-FR" sz="900" b="1" i="0" u="none" strike="noStrike" cap="none" normalizeH="0" dirty="0">
                <a:ln>
                  <a:noFill/>
                </a:ln>
                <a:solidFill>
                  <a:schemeClr val="tx1"/>
                </a:solidFill>
                <a:effectLst/>
                <a:latin typeface="Tahoma" pitchFamily="34" charset="0"/>
                <a:ea typeface="Times New Roman" pitchFamily="18" charset="0"/>
                <a:cs typeface="Tahoma" pitchFamily="34" charset="0"/>
              </a:rPr>
              <a:t> of positions to fill in the coming year</a:t>
            </a:r>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a:t>
            </a:r>
            <a:r>
              <a:rPr kumimoji="0" lang="en-US"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(n=198)</a:t>
            </a:r>
            <a:endParaRPr kumimoji="0" lang="en-US" altLang="fr-FR" sz="800" b="0" i="0" u="none" strike="noStrike" cap="none" normalizeH="0" baseline="0" dirty="0">
              <a:ln>
                <a:noFill/>
              </a:ln>
              <a:solidFill>
                <a:schemeClr val="tx1"/>
              </a:solidFill>
              <a:effectLst/>
            </a:endParaRPr>
          </a:p>
        </p:txBody>
      </p:sp>
      <p:graphicFrame>
        <p:nvGraphicFramePr>
          <p:cNvPr id="4" name="Tableau 3"/>
          <p:cNvGraphicFramePr>
            <a:graphicFrameLocks noGrp="1"/>
          </p:cNvGraphicFramePr>
          <p:nvPr>
            <p:extLst>
              <p:ext uri="{D42A27DB-BD31-4B8C-83A1-F6EECF244321}">
                <p14:modId xmlns:p14="http://schemas.microsoft.com/office/powerpoint/2010/main" val="1853777888"/>
              </p:ext>
            </p:extLst>
          </p:nvPr>
        </p:nvGraphicFramePr>
        <p:xfrm>
          <a:off x="5039837" y="4303542"/>
          <a:ext cx="3848985" cy="1650066"/>
        </p:xfrm>
        <a:graphic>
          <a:graphicData uri="http://schemas.openxmlformats.org/drawingml/2006/table">
            <a:tbl>
              <a:tblPr firstRow="1" firstCol="1" lastRow="1" lastCol="1" bandRow="1" bandCol="1">
                <a:tableStyleId>{5C22544A-7EE6-4342-B048-85BDC9FD1C3A}</a:tableStyleId>
              </a:tblPr>
              <a:tblGrid>
                <a:gridCol w="893134">
                  <a:extLst>
                    <a:ext uri="{9D8B030D-6E8A-4147-A177-3AD203B41FA5}">
                      <a16:colId xmlns:a16="http://schemas.microsoft.com/office/drawing/2014/main" val="20000"/>
                    </a:ext>
                  </a:extLst>
                </a:gridCol>
                <a:gridCol w="795742">
                  <a:extLst>
                    <a:ext uri="{9D8B030D-6E8A-4147-A177-3AD203B41FA5}">
                      <a16:colId xmlns:a16="http://schemas.microsoft.com/office/drawing/2014/main" val="20001"/>
                    </a:ext>
                  </a:extLst>
                </a:gridCol>
                <a:gridCol w="724713">
                  <a:extLst>
                    <a:ext uri="{9D8B030D-6E8A-4147-A177-3AD203B41FA5}">
                      <a16:colId xmlns:a16="http://schemas.microsoft.com/office/drawing/2014/main" val="20002"/>
                    </a:ext>
                  </a:extLst>
                </a:gridCol>
                <a:gridCol w="733647">
                  <a:extLst>
                    <a:ext uri="{9D8B030D-6E8A-4147-A177-3AD203B41FA5}">
                      <a16:colId xmlns:a16="http://schemas.microsoft.com/office/drawing/2014/main" val="20003"/>
                    </a:ext>
                  </a:extLst>
                </a:gridCol>
                <a:gridCol w="701749">
                  <a:extLst>
                    <a:ext uri="{9D8B030D-6E8A-4147-A177-3AD203B41FA5}">
                      <a16:colId xmlns:a16="http://schemas.microsoft.com/office/drawing/2014/main" val="20004"/>
                    </a:ext>
                  </a:extLst>
                </a:gridCol>
              </a:tblGrid>
              <a:tr h="410236">
                <a:tc>
                  <a:txBody>
                    <a:bodyPr/>
                    <a:lstStyle/>
                    <a:p>
                      <a:pPr algn="r">
                        <a:lnSpc>
                          <a:spcPts val="900"/>
                        </a:lnSpc>
                        <a:spcBef>
                          <a:spcPts val="200"/>
                        </a:spcBef>
                        <a:spcAft>
                          <a:spcPts val="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Job </a:t>
                      </a: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status</a:t>
                      </a:r>
                    </a:p>
                    <a:p>
                      <a:pPr>
                        <a:lnSpc>
                          <a:spcPts val="900"/>
                        </a:lnSpc>
                        <a:spcBef>
                          <a:spcPts val="0"/>
                        </a:spcBef>
                        <a:spcAft>
                          <a:spcPts val="0"/>
                        </a:spcAft>
                      </a:pP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nSpc>
                          <a:spcPts val="900"/>
                        </a:lnSpc>
                        <a:spcBef>
                          <a:spcPts val="0"/>
                        </a:spcBef>
                        <a:spcAft>
                          <a:spcPts val="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No. of </a:t>
                      </a:r>
                      <a:b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positions to </a:t>
                      </a:r>
                      <a:r>
                        <a:rPr lang="fr-CA" sz="850" b="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fill</a:t>
                      </a:r>
                      <a:endPar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rgbClr val="FDCBA1"/>
                    </a:solidFill>
                  </a:tcPr>
                </a:tc>
                <a:tc>
                  <a:txBody>
                    <a:bodyPr/>
                    <a:lstStyle/>
                    <a:p>
                      <a:pPr algn="ctr">
                        <a:lnSpc>
                          <a:spcPts val="11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Full time</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algn="ctr">
                        <a:lnSpc>
                          <a:spcPts val="11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Part time</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algn="ctr">
                        <a:lnSpc>
                          <a:spcPts val="1100"/>
                        </a:lnSpc>
                        <a:spcBef>
                          <a:spcPts val="200"/>
                        </a:spcBef>
                        <a:spcAft>
                          <a:spcPts val="200"/>
                        </a:spcAft>
                      </a:pP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Seasonal</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algn="ctr">
                        <a:lnSpc>
                          <a:spcPts val="11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Total jobs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extLst>
                  <a:ext uri="{0D108BD9-81ED-4DB2-BD59-A6C34878D82A}">
                    <a16:rowId xmlns:a16="http://schemas.microsoft.com/office/drawing/2014/main" val="10000"/>
                  </a:ext>
                </a:extLst>
              </a:tr>
              <a:tr h="202019">
                <a:tc>
                  <a:txBody>
                    <a:bodyPr/>
                    <a:lstStyle/>
                    <a:p>
                      <a:pPr algn="just">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0</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56%</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69%</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65%</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32%</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02019">
                <a:tc>
                  <a:txBody>
                    <a:bodyPr/>
                    <a:lstStyle/>
                    <a:p>
                      <a:pPr marL="0" algn="l" defTabSz="914400" rtl="0" eaLnBrk="1" latinLnBrk="0" hangingPunct="1">
                        <a:lnSpc>
                          <a:spcPts val="1200"/>
                        </a:lnSpc>
                        <a:spcBef>
                          <a:spcPts val="200"/>
                        </a:spcBef>
                        <a:spcAft>
                          <a:spcPts val="200"/>
                        </a:spcAft>
                      </a:pPr>
                      <a:r>
                        <a:rPr lang="fr-CA" sz="850" b="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1 to 4</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36%</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25%</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27%</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52%</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12651">
                <a:tc>
                  <a:txBody>
                    <a:bodyPr/>
                    <a:lstStyle/>
                    <a:p>
                      <a:pP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5 to 14</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5%</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3%</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11%</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23284">
                <a:tc>
                  <a:txBody>
                    <a:bodyPr/>
                    <a:lstStyle/>
                    <a:p>
                      <a:pPr algn="just">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15 and over</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3%</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70139">
                <a:tc gridSpan="5">
                  <a:txBody>
                    <a:bodyPr/>
                    <a:lstStyle/>
                    <a:p>
                      <a:pPr>
                        <a:lnSpc>
                          <a:spcPts val="11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Total </a:t>
                      </a: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number</a:t>
                      </a: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of positions to </a:t>
                      </a:r>
                      <a:r>
                        <a:rPr lang="en-US" sz="85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fill</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10005"/>
                  </a:ext>
                </a:extLst>
              </a:tr>
              <a:tr h="182754">
                <a:tc>
                  <a:txBody>
                    <a:bodyPr/>
                    <a:lstStyle/>
                    <a:p>
                      <a:pP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218</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137</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168</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fr-CA" sz="85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693</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9" name="Rectangle 1"/>
          <p:cNvSpPr>
            <a:spLocks noChangeArrowheads="1"/>
          </p:cNvSpPr>
          <p:nvPr/>
        </p:nvSpPr>
        <p:spPr bwMode="auto">
          <a:xfrm>
            <a:off x="4965405" y="3876963"/>
            <a:ext cx="40199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 17a – </a:t>
            </a:r>
            <a:r>
              <a:rPr lang="en-US" altLang="fr-FR" sz="900" dirty="0">
                <a:latin typeface="Tahoma" pitchFamily="34" charset="0"/>
                <a:ea typeface="Times New Roman" pitchFamily="18" charset="0"/>
                <a:cs typeface="Tahoma" pitchFamily="34" charset="0"/>
              </a:rPr>
              <a:t>Breakdown of the number of positions to fill in the coming year by job status</a:t>
            </a:r>
            <a:r>
              <a:rPr lang="en-US" sz="900" dirty="0">
                <a:latin typeface="Tahoma" pitchFamily="34" charset="0"/>
                <a:ea typeface="Times New Roman" pitchFamily="18" charset="0"/>
                <a:cs typeface="Tahoma" pitchFamily="34" charset="0"/>
              </a:rPr>
              <a:t> </a:t>
            </a:r>
            <a:r>
              <a:rPr kumimoji="0" lang="en-US"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(n=198)</a:t>
            </a:r>
            <a:endParaRPr kumimoji="0" lang="en-US" altLang="fr-FR" sz="800" b="0" i="0" u="none" strike="noStrike" cap="none" normalizeH="0" baseline="0" dirty="0">
              <a:ln>
                <a:noFill/>
              </a:ln>
              <a:solidFill>
                <a:schemeClr val="tx1"/>
              </a:solidFill>
              <a:effectLst/>
            </a:endParaRPr>
          </a:p>
        </p:txBody>
      </p:sp>
      <p:sp>
        <p:nvSpPr>
          <p:cNvPr id="11" name="ZoneTexte 10"/>
          <p:cNvSpPr txBox="1">
            <a:spLocks noChangeArrowheads="1"/>
          </p:cNvSpPr>
          <p:nvPr/>
        </p:nvSpPr>
        <p:spPr bwMode="auto">
          <a:xfrm>
            <a:off x="506673" y="858971"/>
            <a:ext cx="3221810" cy="273601"/>
          </a:xfrm>
          <a:prstGeom prst="rect">
            <a:avLst/>
          </a:prstGeom>
          <a:noFill/>
          <a:ln w="19050">
            <a:noFill/>
            <a:prstDash val="sysDot"/>
            <a:miter lim="800000"/>
            <a:headEnd/>
            <a:tailEnd/>
          </a:ln>
        </p:spPr>
        <p:txBody>
          <a:bodyPr wrap="square">
            <a:spAutoFit/>
          </a:bodyPr>
          <a:lstStyle/>
          <a:p>
            <a:pPr>
              <a:lnSpc>
                <a:spcPct val="120000"/>
              </a:lnSpc>
            </a:pPr>
            <a:r>
              <a:rPr lang="en-US" sz="1100" i="1" dirty="0">
                <a:latin typeface="Tahoma" panose="020B0604030504040204" pitchFamily="34" charset="0"/>
                <a:ea typeface="Tahoma" panose="020B0604030504040204" pitchFamily="34" charset="0"/>
                <a:cs typeface="Tahoma" panose="020B0604030504040204" pitchFamily="34" charset="0"/>
              </a:rPr>
              <a:t>Number of positions to fill</a:t>
            </a:r>
            <a:endParaRPr lang="en-US" sz="1100" b="0" i="1" dirty="0">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5065976" y="1594771"/>
            <a:ext cx="3798980" cy="1669688"/>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In the coming year, respondents will have to fill an average of 3.5 positions, as follows: 1.1 full time (31%), 1.1 part time (31%) and 1.3 seasonal (37%) (Table 17). </a:t>
            </a:r>
          </a:p>
          <a:p>
            <a:pPr marL="171450" lvl="0" indent="-171450">
              <a:lnSpc>
                <a:spcPts val="1300"/>
              </a:lnSpc>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This average is inflated by a few extreme values, including one health facility and one hotel that have approximately 100 positions to fill. When the highest values are eliminated, the average falls to 2.5 positions to fill.</a:t>
            </a:r>
          </a:p>
        </p:txBody>
      </p:sp>
      <p:sp>
        <p:nvSpPr>
          <p:cNvPr id="15" name="Rectangle 14"/>
          <p:cNvSpPr/>
          <p:nvPr/>
        </p:nvSpPr>
        <p:spPr>
          <a:xfrm>
            <a:off x="633091" y="4272671"/>
            <a:ext cx="2094157" cy="207749"/>
          </a:xfrm>
          <a:prstGeom prst="rect">
            <a:avLst/>
          </a:prstGeom>
        </p:spPr>
        <p:txBody>
          <a:bodyPr wrap="square">
            <a:spAutoFit/>
          </a:bodyPr>
          <a:lstStyle/>
          <a:p>
            <a:pPr>
              <a:spcAft>
                <a:spcPts val="600"/>
              </a:spcAft>
            </a:pPr>
            <a:r>
              <a:rPr lang="en-US" sz="750" b="0" dirty="0">
                <a:latin typeface="Tahoma" panose="020B0604030504040204" pitchFamily="34" charset="0"/>
                <a:ea typeface="Tahoma" panose="020B0604030504040204" pitchFamily="34" charset="0"/>
                <a:cs typeface="Tahoma" panose="020B0604030504040204" pitchFamily="34" charset="0"/>
              </a:rPr>
              <a:t>Calculations of averages include the zeros</a:t>
            </a:r>
            <a:r>
              <a:rPr lang="en-US" sz="750" b="0" i="1" dirty="0">
                <a:latin typeface="Tahoma" panose="020B0604030504040204" pitchFamily="34" charset="0"/>
                <a:ea typeface="Tahoma" panose="020B0604030504040204" pitchFamily="34" charset="0"/>
                <a:cs typeface="Tahoma" panose="020B0604030504040204" pitchFamily="34" charset="0"/>
              </a:rPr>
              <a:t>.</a:t>
            </a:r>
          </a:p>
        </p:txBody>
      </p:sp>
      <p:sp>
        <p:nvSpPr>
          <p:cNvPr id="16" name="Rectangle 15"/>
          <p:cNvSpPr/>
          <p:nvPr/>
        </p:nvSpPr>
        <p:spPr>
          <a:xfrm>
            <a:off x="499584" y="4825818"/>
            <a:ext cx="4072416" cy="1169551"/>
          </a:xfrm>
          <a:prstGeom prst="rect">
            <a:avLst/>
          </a:prstGeom>
        </p:spPr>
        <p:txBody>
          <a:bodyPr wrap="square">
            <a:spAutoFit/>
          </a:bodyPr>
          <a:lstStyle/>
          <a:p>
            <a:pPr marL="171450" indent="-171450">
              <a:lnSpc>
                <a:spcPts val="1300"/>
              </a:lnSpc>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Respondents have a total of 693 positions to fill. Large companies have the greatest number of positions to fill, while companies in the primary/transport sector have the fewest (Table 17a). </a:t>
            </a:r>
          </a:p>
          <a:p>
            <a:pPr marL="171450" lvl="0" indent="-171450">
              <a:lnSpc>
                <a:spcPts val="1300"/>
              </a:lnSpc>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32% of respondents have no positions to fill and 56% have no full-time positions to fill. </a:t>
            </a:r>
          </a:p>
        </p:txBody>
      </p:sp>
    </p:spTree>
    <p:extLst>
      <p:ext uri="{BB962C8B-B14F-4D97-AF65-F5344CB8AC3E}">
        <p14:creationId xmlns:p14="http://schemas.microsoft.com/office/powerpoint/2010/main" val="323719530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8784" y="1787782"/>
            <a:ext cx="3335337" cy="270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space réservé du numéro de diapositive 1"/>
          <p:cNvSpPr txBox="1">
            <a:spLocks/>
          </p:cNvSpPr>
          <p:nvPr/>
        </p:nvSpPr>
        <p:spPr bwMode="auto">
          <a:xfrm>
            <a:off x="7995684" y="6208418"/>
            <a:ext cx="431614"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26</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4127" y="12534"/>
            <a:ext cx="691304" cy="667950"/>
          </a:xfrm>
          <a:prstGeom prst="rect">
            <a:avLst/>
          </a:prstGeom>
        </p:spPr>
      </p:pic>
      <p:sp>
        <p:nvSpPr>
          <p:cNvPr id="12" name="Rectangle 11"/>
          <p:cNvSpPr/>
          <p:nvPr/>
        </p:nvSpPr>
        <p:spPr>
          <a:xfrm>
            <a:off x="566443" y="4815602"/>
            <a:ext cx="7645047" cy="592470"/>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Over half of respondents (53%) believe that the labour shortage represents a major (25%) or a minor (28%) obstacle to the growth of their company. The labour shortage has less of an impact on the growth of very small companies or on that of those with a large pool of older employees.</a:t>
            </a:r>
          </a:p>
        </p:txBody>
      </p:sp>
      <p:sp>
        <p:nvSpPr>
          <p:cNvPr id="23" name="Rectangle 1"/>
          <p:cNvSpPr>
            <a:spLocks noChangeArrowheads="1"/>
          </p:cNvSpPr>
          <p:nvPr/>
        </p:nvSpPr>
        <p:spPr bwMode="auto">
          <a:xfrm>
            <a:off x="489093" y="1249096"/>
            <a:ext cx="5867149"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Figure</a:t>
            </a:r>
            <a:r>
              <a:rPr kumimoji="0" lang="en-US" altLang="fr-FR" sz="900" b="1" i="0" u="none" strike="noStrike" cap="none" normalizeH="0" dirty="0">
                <a:ln>
                  <a:noFill/>
                </a:ln>
                <a:solidFill>
                  <a:schemeClr val="tx1"/>
                </a:solidFill>
                <a:effectLst/>
                <a:latin typeface="Tahoma" pitchFamily="34" charset="0"/>
                <a:ea typeface="Times New Roman" pitchFamily="18" charset="0"/>
                <a:cs typeface="Tahoma" pitchFamily="34" charset="0"/>
              </a:rPr>
              <a:t> 9</a:t>
            </a:r>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a:t>
            </a:r>
            <a:r>
              <a:rPr lang="en-US" altLang="fr-FR" sz="900" dirty="0">
                <a:latin typeface="Tahoma" pitchFamily="34" charset="0"/>
                <a:ea typeface="Times New Roman" pitchFamily="18" charset="0"/>
                <a:cs typeface="Tahoma" pitchFamily="34" charset="0"/>
              </a:rPr>
              <a:t>– </a:t>
            </a:r>
            <a:r>
              <a:rPr lang="en-US" sz="900" dirty="0">
                <a:latin typeface="Tahoma" pitchFamily="34" charset="0"/>
                <a:ea typeface="Times New Roman" pitchFamily="18" charset="0"/>
                <a:cs typeface="Tahoma" pitchFamily="34" charset="0"/>
              </a:rPr>
              <a:t>Impact of the </a:t>
            </a:r>
            <a:r>
              <a:rPr lang="en-US" sz="900" dirty="0" err="1">
                <a:latin typeface="Tahoma" pitchFamily="34" charset="0"/>
                <a:ea typeface="Times New Roman" pitchFamily="18" charset="0"/>
                <a:cs typeface="Tahoma" pitchFamily="34" charset="0"/>
              </a:rPr>
              <a:t>labour</a:t>
            </a:r>
            <a:r>
              <a:rPr lang="en-US" sz="900" dirty="0">
                <a:latin typeface="Tahoma" pitchFamily="34" charset="0"/>
                <a:ea typeface="Times New Roman" pitchFamily="18" charset="0"/>
                <a:cs typeface="Tahoma" pitchFamily="34" charset="0"/>
              </a:rPr>
              <a:t> shortage on the growth of companies </a:t>
            </a:r>
            <a:r>
              <a:rPr kumimoji="0" lang="en-US"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(n=198)</a:t>
            </a:r>
            <a:endParaRPr kumimoji="0" lang="en-US" altLang="fr-FR" sz="800" b="0" i="0" u="none" strike="noStrike" cap="none" normalizeH="0" baseline="0" dirty="0">
              <a:ln>
                <a:noFill/>
              </a:ln>
              <a:solidFill>
                <a:schemeClr val="tx1"/>
              </a:solidFill>
              <a:effectLst/>
            </a:endParaRPr>
          </a:p>
        </p:txBody>
      </p:sp>
      <p:sp>
        <p:nvSpPr>
          <p:cNvPr id="24" name="Rectangle 2"/>
          <p:cNvSpPr>
            <a:spLocks noChangeArrowheads="1"/>
          </p:cNvSpPr>
          <p:nvPr/>
        </p:nvSpPr>
        <p:spPr bwMode="auto">
          <a:xfrm>
            <a:off x="6014295" y="2039234"/>
            <a:ext cx="1707331" cy="280182"/>
          </a:xfrm>
          <a:prstGeom prst="rect">
            <a:avLst/>
          </a:prstGeom>
          <a:solidFill>
            <a:srgbClr val="FFFFFF"/>
          </a:solidFill>
          <a:ln w="22225">
            <a:solidFill>
              <a:srgbClr val="1B467B"/>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3+ positions to </a:t>
            </a:r>
            <a:r>
              <a:rPr lang="en-US" sz="800" b="0" dirty="0">
                <a:latin typeface="Tahoma" pitchFamily="34" charset="0"/>
                <a:cs typeface="Arial" pitchFamily="34" charset="0"/>
              </a:rPr>
              <a:t>fill</a:t>
            </a:r>
            <a:r>
              <a:rPr lang="fr-FR" sz="800" b="0" dirty="0">
                <a:latin typeface="Tahoma" pitchFamily="34" charset="0"/>
                <a:cs typeface="Arial" pitchFamily="34" charset="0"/>
              </a:rPr>
              <a:t>   41</a:t>
            </a:r>
            <a:r>
              <a:rPr lang="fr-CA" altLang="fr-FR" sz="800" b="0" dirty="0">
                <a:latin typeface="Tahoma" pitchFamily="34" charset="0"/>
                <a:cs typeface="Arial" pitchFamily="34" charset="0"/>
              </a:rPr>
              <a:t>% +</a:t>
            </a:r>
          </a:p>
        </p:txBody>
      </p:sp>
      <p:cxnSp>
        <p:nvCxnSpPr>
          <p:cNvPr id="25" name="AutoShape 3"/>
          <p:cNvCxnSpPr>
            <a:cxnSpLocks noChangeShapeType="1"/>
            <a:endCxn id="24" idx="1"/>
          </p:cNvCxnSpPr>
          <p:nvPr/>
        </p:nvCxnSpPr>
        <p:spPr bwMode="auto">
          <a:xfrm flipV="1">
            <a:off x="5309124" y="2179325"/>
            <a:ext cx="705171" cy="132138"/>
          </a:xfrm>
          <a:prstGeom prst="straightConnector1">
            <a:avLst/>
          </a:prstGeom>
          <a:noFill/>
          <a:ln w="22225">
            <a:solidFill>
              <a:srgbClr val="1B467B"/>
            </a:solidFill>
            <a:round/>
            <a:headEnd/>
            <a:tailEnd/>
          </a:ln>
          <a:extLst>
            <a:ext uri="{909E8E84-426E-40DD-AFC4-6F175D3DCCD1}">
              <a14:hiddenFill xmlns:a14="http://schemas.microsoft.com/office/drawing/2010/main">
                <a:noFill/>
              </a14:hiddenFill>
            </a:ext>
          </a:extLst>
        </p:spPr>
      </p:cxnSp>
      <p:sp>
        <p:nvSpPr>
          <p:cNvPr id="26" name="Rectangle 2"/>
          <p:cNvSpPr>
            <a:spLocks noChangeArrowheads="1"/>
          </p:cNvSpPr>
          <p:nvPr/>
        </p:nvSpPr>
        <p:spPr bwMode="auto">
          <a:xfrm>
            <a:off x="470476" y="2061536"/>
            <a:ext cx="1943115" cy="532373"/>
          </a:xfrm>
          <a:prstGeom prst="rect">
            <a:avLst/>
          </a:prstGeom>
          <a:solidFill>
            <a:srgbClr val="FFFFFF"/>
          </a:solidFill>
          <a:ln w="22225">
            <a:solidFill>
              <a:srgbClr val="F47206"/>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en-US" altLang="fr-FR" sz="800" b="0" dirty="0">
                <a:latin typeface="Tahoma" pitchFamily="34" charset="0"/>
                <a:cs typeface="Arial" pitchFamily="34" charset="0"/>
              </a:rPr>
              <a:t>Small companies               62% +</a:t>
            </a:r>
          </a:p>
          <a:p>
            <a:pPr marL="85725" indent="-85725" eaLnBrk="0" hangingPunct="0">
              <a:lnSpc>
                <a:spcPts val="1100"/>
              </a:lnSpc>
              <a:spcBef>
                <a:spcPts val="0"/>
              </a:spcBef>
              <a:buFont typeface="Wingdings" panose="05000000000000000000" pitchFamily="2" charset="2"/>
              <a:buChar char="§"/>
              <a:defRPr/>
            </a:pPr>
            <a:r>
              <a:rPr lang="en-US" sz="800" b="0" dirty="0">
                <a:latin typeface="Tahoma" pitchFamily="34" charset="0"/>
                <a:cs typeface="Arial" pitchFamily="34" charset="0"/>
              </a:rPr>
              <a:t>50%+ </a:t>
            </a:r>
            <a:r>
              <a:rPr lang="en-US" sz="800" b="0" dirty="0" err="1">
                <a:latin typeface="Tahoma" pitchFamily="34" charset="0"/>
                <a:cs typeface="Arial" pitchFamily="34" charset="0"/>
              </a:rPr>
              <a:t>empl</a:t>
            </a:r>
            <a:r>
              <a:rPr lang="en-US" sz="800" b="0" dirty="0">
                <a:latin typeface="Tahoma" pitchFamily="34" charset="0"/>
                <a:cs typeface="Arial" pitchFamily="34" charset="0"/>
              </a:rPr>
              <a:t>. 55 years+ </a:t>
            </a:r>
            <a:r>
              <a:rPr lang="en-US" altLang="fr-FR" sz="800" b="0" dirty="0">
                <a:latin typeface="Tahoma" pitchFamily="34" charset="0"/>
                <a:cs typeface="Arial" pitchFamily="34" charset="0"/>
              </a:rPr>
              <a:t>    61% +</a:t>
            </a:r>
          </a:p>
          <a:p>
            <a:pPr marL="85725" indent="-85725" eaLnBrk="0" hangingPunct="0">
              <a:lnSpc>
                <a:spcPts val="1100"/>
              </a:lnSpc>
              <a:spcBef>
                <a:spcPts val="0"/>
              </a:spcBef>
              <a:buFont typeface="Wingdings" panose="05000000000000000000" pitchFamily="2" charset="2"/>
              <a:buChar char="§"/>
              <a:defRPr/>
            </a:pPr>
            <a:r>
              <a:rPr lang="en-US" sz="800" b="0" dirty="0">
                <a:latin typeface="Tahoma" pitchFamily="34" charset="0"/>
                <a:cs typeface="Arial" pitchFamily="34" charset="0"/>
              </a:rPr>
              <a:t>0 positions to fill	              70% +</a:t>
            </a:r>
            <a:endParaRPr lang="en-US" altLang="fr-FR" sz="800" b="0" dirty="0">
              <a:latin typeface="Tahoma" pitchFamily="34" charset="0"/>
              <a:cs typeface="Arial" pitchFamily="34" charset="0"/>
            </a:endParaRPr>
          </a:p>
        </p:txBody>
      </p:sp>
      <p:cxnSp>
        <p:nvCxnSpPr>
          <p:cNvPr id="27" name="AutoShape 3"/>
          <p:cNvCxnSpPr>
            <a:cxnSpLocks noChangeShapeType="1"/>
          </p:cNvCxnSpPr>
          <p:nvPr/>
        </p:nvCxnSpPr>
        <p:spPr bwMode="auto">
          <a:xfrm>
            <a:off x="2413591" y="2261188"/>
            <a:ext cx="294440" cy="236006"/>
          </a:xfrm>
          <a:prstGeom prst="straightConnector1">
            <a:avLst/>
          </a:prstGeom>
          <a:noFill/>
          <a:ln w="22225">
            <a:solidFill>
              <a:srgbClr val="F47206"/>
            </a:solidFill>
            <a:round/>
            <a:headEnd/>
            <a:tailEnd/>
          </a:ln>
          <a:extLst>
            <a:ext uri="{909E8E84-426E-40DD-AFC4-6F175D3DCCD1}">
              <a14:hiddenFill xmlns:a14="http://schemas.microsoft.com/office/drawing/2010/main">
                <a:noFill/>
              </a14:hiddenFill>
            </a:ext>
          </a:extLst>
        </p:spPr>
      </p:cxnSp>
      <p:sp>
        <p:nvSpPr>
          <p:cNvPr id="13"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en-US" sz="2000" b="0" dirty="0">
                <a:latin typeface="Tahoma" pitchFamily="34" charset="0"/>
              </a:rPr>
              <a:t>6. 	Recruiting</a:t>
            </a:r>
          </a:p>
        </p:txBody>
      </p:sp>
      <p:sp>
        <p:nvSpPr>
          <p:cNvPr id="17" name="Rectangle 2"/>
          <p:cNvSpPr>
            <a:spLocks noChangeArrowheads="1"/>
          </p:cNvSpPr>
          <p:nvPr/>
        </p:nvSpPr>
        <p:spPr bwMode="auto">
          <a:xfrm>
            <a:off x="6012265" y="3484905"/>
            <a:ext cx="1666829" cy="293993"/>
          </a:xfrm>
          <a:prstGeom prst="rect">
            <a:avLst/>
          </a:prstGeom>
          <a:solidFill>
            <a:srgbClr val="FFFFFF"/>
          </a:solidFill>
          <a:ln w="22225">
            <a:solidFill>
              <a:srgbClr val="AAC8EC"/>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fr-CA" altLang="fr-FR" sz="800" b="0" dirty="0">
                <a:latin typeface="Tahoma" pitchFamily="34" charset="0"/>
                <a:cs typeface="Arial" pitchFamily="34" charset="0"/>
              </a:rPr>
              <a:t>Large </a:t>
            </a:r>
            <a:r>
              <a:rPr lang="en-US" altLang="fr-FR" sz="800" b="0" dirty="0">
                <a:latin typeface="Tahoma" pitchFamily="34" charset="0"/>
                <a:cs typeface="Arial" pitchFamily="34" charset="0"/>
              </a:rPr>
              <a:t>companies</a:t>
            </a:r>
            <a:r>
              <a:rPr lang="fr-CA" altLang="fr-FR" sz="800" b="0" dirty="0">
                <a:latin typeface="Tahoma" pitchFamily="34" charset="0"/>
                <a:cs typeface="Arial" pitchFamily="34" charset="0"/>
              </a:rPr>
              <a:t>  43% +</a:t>
            </a:r>
          </a:p>
        </p:txBody>
      </p:sp>
      <p:cxnSp>
        <p:nvCxnSpPr>
          <p:cNvPr id="18" name="AutoShape 3"/>
          <p:cNvCxnSpPr>
            <a:cxnSpLocks noChangeShapeType="1"/>
            <a:endCxn id="17" idx="1"/>
          </p:cNvCxnSpPr>
          <p:nvPr/>
        </p:nvCxnSpPr>
        <p:spPr bwMode="auto">
          <a:xfrm flipV="1">
            <a:off x="5082363" y="3631902"/>
            <a:ext cx="929902" cy="546693"/>
          </a:xfrm>
          <a:prstGeom prst="straightConnector1">
            <a:avLst/>
          </a:prstGeom>
          <a:noFill/>
          <a:ln w="22225">
            <a:solidFill>
              <a:srgbClr val="AAC8EC"/>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36901388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739" y="1289680"/>
            <a:ext cx="4310063" cy="483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Espace réservé du numéro de diapositive 1"/>
          <p:cNvSpPr txBox="1">
            <a:spLocks/>
          </p:cNvSpPr>
          <p:nvPr/>
        </p:nvSpPr>
        <p:spPr bwMode="auto">
          <a:xfrm>
            <a:off x="7963786" y="6208418"/>
            <a:ext cx="46351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27</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0" name="Rectangle 2"/>
          <p:cNvSpPr>
            <a:spLocks noChangeArrowheads="1"/>
          </p:cNvSpPr>
          <p:nvPr/>
        </p:nvSpPr>
        <p:spPr bwMode="auto">
          <a:xfrm>
            <a:off x="5634002" y="2166148"/>
            <a:ext cx="2054422" cy="669150"/>
          </a:xfrm>
          <a:prstGeom prst="rect">
            <a:avLst/>
          </a:prstGeom>
          <a:solidFill>
            <a:srgbClr val="FFFFFF"/>
          </a:solidFill>
          <a:ln w="22225">
            <a:solidFill>
              <a:srgbClr val="1B467B"/>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en-US" sz="800" b="0" dirty="0">
                <a:latin typeface="Tahoma" pitchFamily="34" charset="0"/>
                <a:cs typeface="Arial" pitchFamily="34" charset="0"/>
              </a:rPr>
              <a:t>1-2 positions to fill </a:t>
            </a:r>
            <a:r>
              <a:rPr lang="en-US" altLang="fr-FR" sz="800" b="0" dirty="0">
                <a:latin typeface="Tahoma" pitchFamily="34" charset="0"/>
                <a:cs typeface="Arial" pitchFamily="34" charset="0"/>
              </a:rPr>
              <a:t>              41% +</a:t>
            </a:r>
          </a:p>
          <a:p>
            <a:pPr marL="85725" indent="-85725" eaLnBrk="0" hangingPunct="0">
              <a:lnSpc>
                <a:spcPts val="1100"/>
              </a:lnSpc>
              <a:spcBef>
                <a:spcPts val="0"/>
              </a:spcBef>
              <a:buFont typeface="Wingdings" panose="05000000000000000000" pitchFamily="2" charset="2"/>
              <a:buChar char="§"/>
              <a:defRPr/>
            </a:pPr>
            <a:r>
              <a:rPr lang="en-US" sz="800" b="0" dirty="0">
                <a:latin typeface="Tahoma" pitchFamily="34" charset="0"/>
                <a:cs typeface="Arial" pitchFamily="34" charset="0"/>
              </a:rPr>
              <a:t>50%+ </a:t>
            </a:r>
            <a:r>
              <a:rPr lang="en-US" sz="800" b="0" dirty="0" err="1">
                <a:latin typeface="Tahoma" pitchFamily="34" charset="0"/>
                <a:cs typeface="Arial" pitchFamily="34" charset="0"/>
              </a:rPr>
              <a:t>empl</a:t>
            </a:r>
            <a:r>
              <a:rPr lang="en-US" sz="800" b="0" dirty="0">
                <a:latin typeface="Tahoma" pitchFamily="34" charset="0"/>
                <a:cs typeface="Arial" pitchFamily="34" charset="0"/>
              </a:rPr>
              <a:t>. few/no qual.    22%  -</a:t>
            </a:r>
          </a:p>
          <a:p>
            <a:pPr marL="85725" indent="-85725" eaLnBrk="0" hangingPunct="0">
              <a:lnSpc>
                <a:spcPts val="1100"/>
              </a:lnSpc>
              <a:spcBef>
                <a:spcPts val="0"/>
              </a:spcBef>
              <a:buFont typeface="Wingdings" panose="05000000000000000000" pitchFamily="2" charset="2"/>
              <a:buChar char="§"/>
              <a:defRPr/>
            </a:pPr>
            <a:r>
              <a:rPr lang="en-US" sz="800" b="0" dirty="0">
                <a:latin typeface="Tahoma" pitchFamily="34" charset="0"/>
                <a:cs typeface="Arial" pitchFamily="34" charset="0"/>
              </a:rPr>
              <a:t>50%+ </a:t>
            </a:r>
            <a:r>
              <a:rPr lang="en-US" sz="800" b="0" dirty="0" err="1">
                <a:latin typeface="Tahoma" pitchFamily="34" charset="0"/>
                <a:cs typeface="Arial" pitchFamily="34" charset="0"/>
              </a:rPr>
              <a:t>empl</a:t>
            </a:r>
            <a:r>
              <a:rPr lang="en-US" sz="800" b="0" dirty="0">
                <a:latin typeface="Tahoma" pitchFamily="34" charset="0"/>
                <a:cs typeface="Arial" pitchFamily="34" charset="0"/>
              </a:rPr>
              <a:t>. 55 years+       18%  -</a:t>
            </a:r>
          </a:p>
          <a:p>
            <a:pPr marL="85725" indent="-85725" eaLnBrk="0" hangingPunct="0">
              <a:lnSpc>
                <a:spcPts val="1100"/>
              </a:lnSpc>
              <a:spcBef>
                <a:spcPts val="0"/>
              </a:spcBef>
              <a:buFont typeface="Wingdings" panose="05000000000000000000" pitchFamily="2" charset="2"/>
              <a:buChar char="§"/>
              <a:defRPr/>
            </a:pPr>
            <a:r>
              <a:rPr lang="en-US" sz="800" b="0" dirty="0">
                <a:latin typeface="Tahoma" pitchFamily="34" charset="0"/>
                <a:cs typeface="Arial" pitchFamily="34" charset="0"/>
              </a:rPr>
              <a:t>Commerce/</a:t>
            </a:r>
            <a:r>
              <a:rPr lang="en-US" sz="800" b="0" dirty="0" err="1">
                <a:latin typeface="Tahoma" pitchFamily="34" charset="0"/>
                <a:cs typeface="Arial" pitchFamily="34" charset="0"/>
              </a:rPr>
              <a:t>accom</a:t>
            </a:r>
            <a:r>
              <a:rPr lang="en-US" sz="800" b="0" dirty="0">
                <a:latin typeface="Tahoma" pitchFamily="34" charset="0"/>
                <a:cs typeface="Arial" pitchFamily="34" charset="0"/>
              </a:rPr>
              <a:t>/</a:t>
            </a:r>
            <a:r>
              <a:rPr lang="en-US" sz="800" b="0" dirty="0" err="1">
                <a:latin typeface="Tahoma" pitchFamily="34" charset="0"/>
                <a:cs typeface="Arial" pitchFamily="34" charset="0"/>
              </a:rPr>
              <a:t>restaur</a:t>
            </a:r>
            <a:r>
              <a:rPr lang="en-US" sz="800" b="0" dirty="0">
                <a:latin typeface="Tahoma" pitchFamily="34" charset="0"/>
                <a:cs typeface="Arial" pitchFamily="34" charset="0"/>
              </a:rPr>
              <a:t>    14%  - </a:t>
            </a:r>
            <a:endParaRPr lang="en-US" altLang="fr-FR" sz="800" b="0" dirty="0">
              <a:latin typeface="Tahoma" pitchFamily="34" charset="0"/>
              <a:cs typeface="Arial" pitchFamily="34" charset="0"/>
            </a:endParaRPr>
          </a:p>
        </p:txBody>
      </p:sp>
      <p:cxnSp>
        <p:nvCxnSpPr>
          <p:cNvPr id="32" name="AutoShape 3"/>
          <p:cNvCxnSpPr>
            <a:cxnSpLocks noChangeShapeType="1"/>
            <a:stCxn id="30" idx="1"/>
          </p:cNvCxnSpPr>
          <p:nvPr/>
        </p:nvCxnSpPr>
        <p:spPr bwMode="auto">
          <a:xfrm flipH="1" flipV="1">
            <a:off x="4389366" y="2196583"/>
            <a:ext cx="1244636" cy="304140"/>
          </a:xfrm>
          <a:prstGeom prst="straightConnector1">
            <a:avLst/>
          </a:prstGeom>
          <a:noFill/>
          <a:ln w="22225">
            <a:solidFill>
              <a:srgbClr val="1B467B"/>
            </a:solidFill>
            <a:round/>
            <a:headEnd/>
            <a:tailEnd/>
          </a:ln>
          <a:extLst>
            <a:ext uri="{909E8E84-426E-40DD-AFC4-6F175D3DCCD1}">
              <a14:hiddenFill xmlns:a14="http://schemas.microsoft.com/office/drawing/2010/main">
                <a:noFill/>
              </a14:hiddenFill>
            </a:ext>
          </a:extLst>
        </p:spPr>
      </p:cxnSp>
      <p:sp>
        <p:nvSpPr>
          <p:cNvPr id="34" name="Rectangle 2"/>
          <p:cNvSpPr>
            <a:spLocks noChangeArrowheads="1"/>
          </p:cNvSpPr>
          <p:nvPr/>
        </p:nvSpPr>
        <p:spPr bwMode="auto">
          <a:xfrm>
            <a:off x="5494043" y="1302124"/>
            <a:ext cx="1989108" cy="396047"/>
          </a:xfrm>
          <a:prstGeom prst="rect">
            <a:avLst/>
          </a:prstGeom>
          <a:solidFill>
            <a:srgbClr val="FFFFFF"/>
          </a:solidFill>
          <a:ln w="22225">
            <a:solidFill>
              <a:srgbClr val="1B467B"/>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en-US" sz="800" b="0" dirty="0">
                <a:latin typeface="Tahoma" pitchFamily="34" charset="0"/>
                <a:cs typeface="Arial" pitchFamily="34" charset="0"/>
              </a:rPr>
              <a:t>1-49% </a:t>
            </a:r>
            <a:r>
              <a:rPr lang="en-US" sz="800" b="0" dirty="0" err="1">
                <a:latin typeface="Tahoma" pitchFamily="34" charset="0"/>
                <a:cs typeface="Arial" pitchFamily="34" charset="0"/>
              </a:rPr>
              <a:t>empl</a:t>
            </a:r>
            <a:r>
              <a:rPr lang="en-US" sz="800" b="0" dirty="0">
                <a:latin typeface="Tahoma" pitchFamily="34" charset="0"/>
                <a:cs typeface="Arial" pitchFamily="34" charset="0"/>
              </a:rPr>
              <a:t>. 55 years+   </a:t>
            </a:r>
            <a:r>
              <a:rPr lang="en-US" altLang="fr-FR" sz="800" b="0" dirty="0">
                <a:latin typeface="Tahoma" pitchFamily="34" charset="0"/>
                <a:cs typeface="Arial" pitchFamily="34" charset="0"/>
              </a:rPr>
              <a:t>47%  +</a:t>
            </a:r>
          </a:p>
          <a:p>
            <a:pPr marL="85725" indent="-85725" eaLnBrk="0" hangingPunct="0">
              <a:lnSpc>
                <a:spcPts val="1100"/>
              </a:lnSpc>
              <a:spcBef>
                <a:spcPts val="0"/>
              </a:spcBef>
              <a:buFont typeface="Wingdings" panose="05000000000000000000" pitchFamily="2" charset="2"/>
              <a:buChar char="§"/>
              <a:defRPr/>
            </a:pPr>
            <a:r>
              <a:rPr lang="en-US" sz="800" b="0" dirty="0">
                <a:latin typeface="Tahoma" pitchFamily="34" charset="0"/>
                <a:cs typeface="Arial" pitchFamily="34" charset="0"/>
              </a:rPr>
              <a:t>3+ positions to fill           52</a:t>
            </a:r>
            <a:r>
              <a:rPr lang="en-US" altLang="fr-FR" sz="800" b="0" dirty="0">
                <a:latin typeface="Tahoma" pitchFamily="34" charset="0"/>
                <a:cs typeface="Arial" pitchFamily="34" charset="0"/>
              </a:rPr>
              <a:t>%  +</a:t>
            </a:r>
          </a:p>
        </p:txBody>
      </p:sp>
      <p:cxnSp>
        <p:nvCxnSpPr>
          <p:cNvPr id="39" name="AutoShape 3"/>
          <p:cNvCxnSpPr>
            <a:cxnSpLocks noChangeShapeType="1"/>
            <a:endCxn id="34" idx="1"/>
          </p:cNvCxnSpPr>
          <p:nvPr/>
        </p:nvCxnSpPr>
        <p:spPr bwMode="auto">
          <a:xfrm flipV="1">
            <a:off x="4508187" y="1500148"/>
            <a:ext cx="985856" cy="121996"/>
          </a:xfrm>
          <a:prstGeom prst="straightConnector1">
            <a:avLst/>
          </a:prstGeom>
          <a:noFill/>
          <a:ln w="22225">
            <a:solidFill>
              <a:srgbClr val="1B467B"/>
            </a:solidFill>
            <a:round/>
            <a:headEnd/>
            <a:tailEnd/>
          </a:ln>
          <a:extLst>
            <a:ext uri="{909E8E84-426E-40DD-AFC4-6F175D3DCCD1}">
              <a14:hiddenFill xmlns:a14="http://schemas.microsoft.com/office/drawing/2010/main">
                <a:noFill/>
              </a14:hiddenFill>
            </a:ext>
          </a:extLst>
        </p:spPr>
      </p:cxnSp>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4127" y="12534"/>
            <a:ext cx="691304" cy="667950"/>
          </a:xfrm>
          <a:prstGeom prst="rect">
            <a:avLst/>
          </a:prstGeom>
        </p:spPr>
      </p:pic>
      <p:sp>
        <p:nvSpPr>
          <p:cNvPr id="13"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en-US" sz="2000" b="0" dirty="0">
                <a:latin typeface="Tahoma" pitchFamily="34" charset="0"/>
              </a:rPr>
              <a:t>6. 	Recruiting</a:t>
            </a:r>
          </a:p>
        </p:txBody>
      </p:sp>
      <p:sp>
        <p:nvSpPr>
          <p:cNvPr id="16" name="Rectangle 1"/>
          <p:cNvSpPr>
            <a:spLocks noChangeArrowheads="1"/>
          </p:cNvSpPr>
          <p:nvPr/>
        </p:nvSpPr>
        <p:spPr bwMode="auto">
          <a:xfrm>
            <a:off x="489093" y="951373"/>
            <a:ext cx="5867149"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Figure</a:t>
            </a:r>
            <a:r>
              <a:rPr kumimoji="0" lang="en-US" altLang="fr-FR" sz="900" b="1" i="0" u="none" strike="noStrike" cap="none" normalizeH="0" dirty="0">
                <a:ln>
                  <a:noFill/>
                </a:ln>
                <a:solidFill>
                  <a:schemeClr val="tx1"/>
                </a:solidFill>
                <a:effectLst/>
                <a:latin typeface="Tahoma" pitchFamily="34" charset="0"/>
                <a:ea typeface="Times New Roman" pitchFamily="18" charset="0"/>
                <a:cs typeface="Tahoma" pitchFamily="34" charset="0"/>
              </a:rPr>
              <a:t> 10</a:t>
            </a:r>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a:t>
            </a:r>
            <a:r>
              <a:rPr lang="en-US" altLang="fr-FR" sz="900" dirty="0">
                <a:latin typeface="Tahoma" pitchFamily="34" charset="0"/>
                <a:ea typeface="Times New Roman" pitchFamily="18" charset="0"/>
                <a:cs typeface="Tahoma" pitchFamily="34" charset="0"/>
              </a:rPr>
              <a:t>– </a:t>
            </a:r>
            <a:r>
              <a:rPr lang="en-US" sz="900" dirty="0">
                <a:latin typeface="Tahoma" pitchFamily="34" charset="0"/>
                <a:ea typeface="Times New Roman" pitchFamily="18" charset="0"/>
                <a:cs typeface="Tahoma" pitchFamily="34" charset="0"/>
              </a:rPr>
              <a:t>Consequences of the </a:t>
            </a:r>
            <a:r>
              <a:rPr lang="en-US" sz="900" dirty="0" err="1">
                <a:latin typeface="Tahoma" pitchFamily="34" charset="0"/>
                <a:ea typeface="Times New Roman" pitchFamily="18" charset="0"/>
                <a:cs typeface="Tahoma" pitchFamily="34" charset="0"/>
              </a:rPr>
              <a:t>labour</a:t>
            </a:r>
            <a:r>
              <a:rPr lang="en-US" sz="900" dirty="0">
                <a:latin typeface="Tahoma" pitchFamily="34" charset="0"/>
                <a:ea typeface="Times New Roman" pitchFamily="18" charset="0"/>
                <a:cs typeface="Tahoma" pitchFamily="34" charset="0"/>
              </a:rPr>
              <a:t> shortage on the growth of companies </a:t>
            </a:r>
            <a:r>
              <a:rPr kumimoji="0" lang="en-US"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(n=198)</a:t>
            </a:r>
            <a:endParaRPr kumimoji="0" lang="en-US" altLang="fr-FR" sz="800" b="0" i="0" u="none" strike="noStrike" cap="none" normalizeH="0" baseline="0" dirty="0">
              <a:ln>
                <a:noFill/>
              </a:ln>
              <a:solidFill>
                <a:schemeClr val="tx1"/>
              </a:solidFill>
              <a:effectLst/>
            </a:endParaRPr>
          </a:p>
        </p:txBody>
      </p:sp>
      <p:sp>
        <p:nvSpPr>
          <p:cNvPr id="22" name="Rectangle 2"/>
          <p:cNvSpPr>
            <a:spLocks noChangeArrowheads="1"/>
          </p:cNvSpPr>
          <p:nvPr/>
        </p:nvSpPr>
        <p:spPr bwMode="auto">
          <a:xfrm>
            <a:off x="5092030" y="3281395"/>
            <a:ext cx="1989108" cy="275696"/>
          </a:xfrm>
          <a:prstGeom prst="rect">
            <a:avLst/>
          </a:prstGeom>
          <a:solidFill>
            <a:srgbClr val="FFFFFF"/>
          </a:solidFill>
          <a:ln w="22225">
            <a:solidFill>
              <a:srgbClr val="1B467B"/>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en-US" altLang="fr-FR" sz="800" b="0" dirty="0">
                <a:latin typeface="Tahoma" pitchFamily="34" charset="0"/>
                <a:cs typeface="Arial" pitchFamily="34" charset="0"/>
              </a:rPr>
              <a:t>Small companies              15% -</a:t>
            </a:r>
          </a:p>
        </p:txBody>
      </p:sp>
      <p:cxnSp>
        <p:nvCxnSpPr>
          <p:cNvPr id="23" name="AutoShape 3"/>
          <p:cNvCxnSpPr>
            <a:cxnSpLocks noChangeShapeType="1"/>
          </p:cNvCxnSpPr>
          <p:nvPr/>
        </p:nvCxnSpPr>
        <p:spPr bwMode="auto">
          <a:xfrm>
            <a:off x="4054909" y="3391250"/>
            <a:ext cx="1037121" cy="0"/>
          </a:xfrm>
          <a:prstGeom prst="straightConnector1">
            <a:avLst/>
          </a:prstGeom>
          <a:noFill/>
          <a:ln w="22225">
            <a:solidFill>
              <a:srgbClr val="1B467B"/>
            </a:solidFill>
            <a:round/>
            <a:headEnd/>
            <a:tailEnd/>
          </a:ln>
          <a:extLst>
            <a:ext uri="{909E8E84-426E-40DD-AFC4-6F175D3DCCD1}">
              <a14:hiddenFill xmlns:a14="http://schemas.microsoft.com/office/drawing/2010/main">
                <a:noFill/>
              </a14:hiddenFill>
            </a:ext>
          </a:extLst>
        </p:spPr>
      </p:cxnSp>
      <p:sp>
        <p:nvSpPr>
          <p:cNvPr id="14" name="Rectangle 13"/>
          <p:cNvSpPr/>
          <p:nvPr/>
        </p:nvSpPr>
        <p:spPr>
          <a:xfrm>
            <a:off x="4871758" y="4422197"/>
            <a:ext cx="3761879" cy="1502976"/>
          </a:xfrm>
          <a:prstGeom prst="rect">
            <a:avLst/>
          </a:prstGeom>
        </p:spPr>
        <p:txBody>
          <a:bodyPr wrap="square">
            <a:spAutoFit/>
          </a:bodyPr>
          <a:lstStyle/>
          <a:p>
            <a:pPr marL="171450" indent="-171450">
              <a:lnSpc>
                <a:spcPts val="1300"/>
              </a:lnSpc>
              <a:spcAft>
                <a:spcPts val="600"/>
              </a:spcAft>
              <a:buFont typeface="Wingdings" panose="05000000000000000000" pitchFamily="2" charset="2"/>
              <a:buChar char="§"/>
            </a:pPr>
            <a:r>
              <a:rPr lang="en-US" sz="1100" b="0" dirty="0">
                <a:latin typeface="Tahoma" panose="020B0604030504040204" pitchFamily="34" charset="0"/>
                <a:ea typeface="Tahoma" panose="020B0604030504040204" pitchFamily="34" charset="0"/>
                <a:cs typeface="Tahoma" panose="020B0604030504040204" pitchFamily="34" charset="0"/>
              </a:rPr>
              <a:t>The consequences of the </a:t>
            </a:r>
            <a:r>
              <a:rPr lang="en-US" sz="1100" b="0" dirty="0" err="1">
                <a:latin typeface="Tahoma" panose="020B0604030504040204" pitchFamily="34" charset="0"/>
                <a:ea typeface="Tahoma" panose="020B0604030504040204" pitchFamily="34" charset="0"/>
                <a:cs typeface="Tahoma" panose="020B0604030504040204" pitchFamily="34" charset="0"/>
              </a:rPr>
              <a:t>labour</a:t>
            </a:r>
            <a:r>
              <a:rPr lang="en-US" sz="1100" b="0" dirty="0">
                <a:latin typeface="Tahoma" panose="020B0604030504040204" pitchFamily="34" charset="0"/>
                <a:ea typeface="Tahoma" panose="020B0604030504040204" pitchFamily="34" charset="0"/>
                <a:cs typeface="Tahoma" panose="020B0604030504040204" pitchFamily="34" charset="0"/>
              </a:rPr>
              <a:t> shortage affect companies in several ways. In particular, employees must work more hours (37%) and the company either loses or must refuse contracts (30%). </a:t>
            </a:r>
          </a:p>
          <a:p>
            <a:pPr marL="171450" indent="-171450">
              <a:lnSpc>
                <a:spcPts val="1300"/>
              </a:lnSpc>
              <a:spcAft>
                <a:spcPts val="600"/>
              </a:spcAft>
              <a:buFont typeface="Wingdings" panose="05000000000000000000" pitchFamily="2" charset="2"/>
              <a:buChar char="§"/>
            </a:pPr>
            <a:r>
              <a:rPr lang="en-US" sz="1100" b="0" dirty="0">
                <a:latin typeface="Tahoma" panose="020B0604030504040204" pitchFamily="34" charset="0"/>
                <a:ea typeface="Tahoma" panose="020B0604030504040204" pitchFamily="34" charset="0"/>
                <a:cs typeface="Tahoma" panose="020B0604030504040204" pitchFamily="34" charset="0"/>
              </a:rPr>
              <a:t>The other consequences are as follows: fewer investments (23%), contracting out (21%), delayed orders (19%) and deliverables of lesser quality (17 %). </a:t>
            </a:r>
          </a:p>
        </p:txBody>
      </p:sp>
    </p:spTree>
    <p:extLst>
      <p:ext uri="{BB962C8B-B14F-4D97-AF65-F5344CB8AC3E}">
        <p14:creationId xmlns:p14="http://schemas.microsoft.com/office/powerpoint/2010/main" val="23120168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173" y="1242321"/>
            <a:ext cx="4310063" cy="476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Espace réservé du numéro de diapositive 1"/>
          <p:cNvSpPr txBox="1">
            <a:spLocks/>
          </p:cNvSpPr>
          <p:nvPr/>
        </p:nvSpPr>
        <p:spPr bwMode="auto">
          <a:xfrm>
            <a:off x="7963786" y="6208418"/>
            <a:ext cx="46351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28</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32" name="AutoShape 3"/>
          <p:cNvCxnSpPr>
            <a:cxnSpLocks noChangeShapeType="1"/>
          </p:cNvCxnSpPr>
          <p:nvPr/>
        </p:nvCxnSpPr>
        <p:spPr bwMode="auto">
          <a:xfrm flipH="1" flipV="1">
            <a:off x="4338735" y="3354788"/>
            <a:ext cx="1304191" cy="310522"/>
          </a:xfrm>
          <a:prstGeom prst="straightConnector1">
            <a:avLst/>
          </a:prstGeom>
          <a:noFill/>
          <a:ln w="22225">
            <a:solidFill>
              <a:srgbClr val="AAC8EC"/>
            </a:solidFill>
            <a:round/>
            <a:headEnd/>
            <a:tailEnd/>
          </a:ln>
          <a:extLst>
            <a:ext uri="{909E8E84-426E-40DD-AFC4-6F175D3DCCD1}">
              <a14:hiddenFill xmlns:a14="http://schemas.microsoft.com/office/drawing/2010/main">
                <a:noFill/>
              </a14:hiddenFill>
            </a:ext>
          </a:extLst>
        </p:spPr>
      </p:cxnSp>
      <p:sp>
        <p:nvSpPr>
          <p:cNvPr id="34" name="Rectangle 2"/>
          <p:cNvSpPr>
            <a:spLocks noChangeArrowheads="1"/>
          </p:cNvSpPr>
          <p:nvPr/>
        </p:nvSpPr>
        <p:spPr bwMode="auto">
          <a:xfrm>
            <a:off x="5419398" y="2010943"/>
            <a:ext cx="2166390" cy="553667"/>
          </a:xfrm>
          <a:prstGeom prst="rect">
            <a:avLst/>
          </a:prstGeom>
          <a:solidFill>
            <a:srgbClr val="FFFFFF"/>
          </a:solidFill>
          <a:ln w="22225">
            <a:solidFill>
              <a:srgbClr val="AAC8EC"/>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en-US" altLang="fr-FR" sz="800" b="0" dirty="0">
                <a:latin typeface="Tahoma" pitchFamily="34" charset="0"/>
                <a:cs typeface="Arial" pitchFamily="34" charset="0"/>
              </a:rPr>
              <a:t>Large companies               62%  +</a:t>
            </a:r>
          </a:p>
          <a:p>
            <a:pPr marL="85725" indent="-85725" eaLnBrk="0" hangingPunct="0">
              <a:lnSpc>
                <a:spcPts val="1100"/>
              </a:lnSpc>
              <a:spcBef>
                <a:spcPts val="0"/>
              </a:spcBef>
              <a:buFont typeface="Wingdings" panose="05000000000000000000" pitchFamily="2" charset="2"/>
              <a:buChar char="§"/>
              <a:defRPr/>
            </a:pPr>
            <a:r>
              <a:rPr lang="en-US" sz="800" b="0" dirty="0">
                <a:latin typeface="Tahoma" pitchFamily="34" charset="0"/>
                <a:cs typeface="Arial" pitchFamily="34" charset="0"/>
              </a:rPr>
              <a:t>1-49% </a:t>
            </a:r>
            <a:r>
              <a:rPr lang="en-US" sz="800" b="0" dirty="0" err="1">
                <a:latin typeface="Tahoma" pitchFamily="34" charset="0"/>
                <a:cs typeface="Arial" pitchFamily="34" charset="0"/>
              </a:rPr>
              <a:t>empl</a:t>
            </a:r>
            <a:r>
              <a:rPr lang="en-US" sz="800" b="0" dirty="0">
                <a:latin typeface="Tahoma" pitchFamily="34" charset="0"/>
                <a:cs typeface="Arial" pitchFamily="34" charset="0"/>
              </a:rPr>
              <a:t>. 55 years+     5</a:t>
            </a:r>
            <a:r>
              <a:rPr lang="en-US" altLang="fr-FR" sz="800" b="0" dirty="0">
                <a:latin typeface="Tahoma" pitchFamily="34" charset="0"/>
                <a:cs typeface="Arial" pitchFamily="34" charset="0"/>
              </a:rPr>
              <a:t>2%  +</a:t>
            </a:r>
          </a:p>
          <a:p>
            <a:pPr marL="85725" indent="-85725" eaLnBrk="0" hangingPunct="0">
              <a:lnSpc>
                <a:spcPts val="1100"/>
              </a:lnSpc>
              <a:spcBef>
                <a:spcPts val="0"/>
              </a:spcBef>
              <a:buFont typeface="Wingdings" panose="05000000000000000000" pitchFamily="2" charset="2"/>
              <a:buChar char="§"/>
              <a:defRPr/>
            </a:pPr>
            <a:r>
              <a:rPr lang="en-US" sz="800" b="0" dirty="0">
                <a:latin typeface="Tahoma" pitchFamily="34" charset="0"/>
                <a:cs typeface="Arial" pitchFamily="34" charset="0"/>
              </a:rPr>
              <a:t>1-2 positions to fill             54%  +</a:t>
            </a:r>
            <a:endParaRPr lang="en-US" altLang="fr-FR" sz="800" b="0" dirty="0">
              <a:latin typeface="Tahoma" pitchFamily="34" charset="0"/>
              <a:cs typeface="Arial" pitchFamily="34" charset="0"/>
            </a:endParaRPr>
          </a:p>
        </p:txBody>
      </p:sp>
      <p:cxnSp>
        <p:nvCxnSpPr>
          <p:cNvPr id="39" name="AutoShape 3"/>
          <p:cNvCxnSpPr>
            <a:cxnSpLocks noChangeShapeType="1"/>
            <a:endCxn id="34" idx="1"/>
          </p:cNvCxnSpPr>
          <p:nvPr/>
        </p:nvCxnSpPr>
        <p:spPr bwMode="auto">
          <a:xfrm>
            <a:off x="4435874" y="2144656"/>
            <a:ext cx="983524" cy="143121"/>
          </a:xfrm>
          <a:prstGeom prst="straightConnector1">
            <a:avLst/>
          </a:prstGeom>
          <a:noFill/>
          <a:ln w="22225">
            <a:solidFill>
              <a:srgbClr val="AAC8EC"/>
            </a:solidFill>
            <a:round/>
            <a:headEnd/>
            <a:tailEnd/>
          </a:ln>
          <a:extLst>
            <a:ext uri="{909E8E84-426E-40DD-AFC4-6F175D3DCCD1}">
              <a14:hiddenFill xmlns:a14="http://schemas.microsoft.com/office/drawing/2010/main">
                <a:noFill/>
              </a14:hiddenFill>
            </a:ext>
          </a:extLst>
        </p:spPr>
      </p:cxnSp>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4127" y="12534"/>
            <a:ext cx="691304" cy="667950"/>
          </a:xfrm>
          <a:prstGeom prst="rect">
            <a:avLst/>
          </a:prstGeom>
        </p:spPr>
      </p:pic>
      <p:sp>
        <p:nvSpPr>
          <p:cNvPr id="13"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en-US" sz="2000" b="0" dirty="0">
                <a:latin typeface="Tahoma" pitchFamily="34" charset="0"/>
              </a:rPr>
              <a:t>6. 	Recruiting</a:t>
            </a:r>
          </a:p>
        </p:txBody>
      </p:sp>
      <p:sp>
        <p:nvSpPr>
          <p:cNvPr id="15" name="Rectangle 14"/>
          <p:cNvSpPr/>
          <p:nvPr/>
        </p:nvSpPr>
        <p:spPr>
          <a:xfrm>
            <a:off x="4686300" y="4244144"/>
            <a:ext cx="3798980" cy="1336263"/>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Respondents acknowledge having to take various measures to mitigate the impact of the labour shortage, mainly increasing salaries (45%) and hiring employees who are either less qualified (43%) or younger (42%) than they would like, or retired (39%).</a:t>
            </a:r>
          </a:p>
          <a:p>
            <a:pPr marL="171450" lvl="0" indent="-171450">
              <a:lnSpc>
                <a:spcPts val="1300"/>
              </a:lnSpc>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A third of respondents say they invest in improving their employer brand to attract candidates.</a:t>
            </a:r>
          </a:p>
        </p:txBody>
      </p:sp>
      <p:sp>
        <p:nvSpPr>
          <p:cNvPr id="16" name="Rectangle 1"/>
          <p:cNvSpPr>
            <a:spLocks noChangeArrowheads="1"/>
          </p:cNvSpPr>
          <p:nvPr/>
        </p:nvSpPr>
        <p:spPr bwMode="auto">
          <a:xfrm>
            <a:off x="489093" y="958460"/>
            <a:ext cx="669851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Figure</a:t>
            </a:r>
            <a:r>
              <a:rPr kumimoji="0" lang="en-CA" altLang="fr-FR" sz="900" b="1" i="0" u="none" strike="noStrike" cap="none" normalizeH="0" dirty="0">
                <a:ln>
                  <a:noFill/>
                </a:ln>
                <a:solidFill>
                  <a:schemeClr val="tx1"/>
                </a:solidFill>
                <a:effectLst/>
                <a:latin typeface="Tahoma" pitchFamily="34" charset="0"/>
                <a:ea typeface="Times New Roman" pitchFamily="18" charset="0"/>
                <a:cs typeface="Tahoma" pitchFamily="34" charset="0"/>
              </a:rPr>
              <a:t> 11</a:t>
            </a:r>
            <a:r>
              <a:rPr kumimoji="0" lang="en-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a:t>
            </a:r>
            <a:r>
              <a:rPr lang="en-CA" altLang="fr-FR" sz="900" dirty="0">
                <a:latin typeface="Tahoma" pitchFamily="34" charset="0"/>
                <a:ea typeface="Times New Roman" pitchFamily="18" charset="0"/>
                <a:cs typeface="Tahoma" pitchFamily="34" charset="0"/>
              </a:rPr>
              <a:t>– Measures that companies must take in the context of a labour shortage </a:t>
            </a:r>
            <a:r>
              <a:rPr kumimoji="0" lang="en-CA"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(n=198)</a:t>
            </a:r>
            <a:endParaRPr kumimoji="0" lang="en-CA" altLang="fr-FR" sz="800" b="0" i="0" u="none" strike="noStrike" cap="none" normalizeH="0" baseline="0" dirty="0">
              <a:ln>
                <a:noFill/>
              </a:ln>
              <a:solidFill>
                <a:schemeClr val="tx1"/>
              </a:solidFill>
              <a:effectLst/>
            </a:endParaRPr>
          </a:p>
        </p:txBody>
      </p:sp>
      <p:sp>
        <p:nvSpPr>
          <p:cNvPr id="18" name="Rectangle 2"/>
          <p:cNvSpPr>
            <a:spLocks noChangeArrowheads="1"/>
          </p:cNvSpPr>
          <p:nvPr/>
        </p:nvSpPr>
        <p:spPr bwMode="auto">
          <a:xfrm>
            <a:off x="5419398" y="3471429"/>
            <a:ext cx="2101075" cy="553667"/>
          </a:xfrm>
          <a:prstGeom prst="rect">
            <a:avLst/>
          </a:prstGeom>
          <a:solidFill>
            <a:srgbClr val="FFFFFF"/>
          </a:solidFill>
          <a:ln w="22225">
            <a:solidFill>
              <a:srgbClr val="AAC8EC"/>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en-US" altLang="fr-FR" sz="800" b="0" dirty="0">
                <a:latin typeface="Tahoma" pitchFamily="34" charset="0"/>
                <a:cs typeface="Arial" pitchFamily="34" charset="0"/>
              </a:rPr>
              <a:t>Large companies              53%  +</a:t>
            </a:r>
          </a:p>
          <a:p>
            <a:pPr marL="85725" indent="-85725" eaLnBrk="0" hangingPunct="0">
              <a:lnSpc>
                <a:spcPts val="1100"/>
              </a:lnSpc>
              <a:spcBef>
                <a:spcPts val="0"/>
              </a:spcBef>
              <a:buFont typeface="Wingdings" panose="05000000000000000000" pitchFamily="2" charset="2"/>
              <a:buChar char="§"/>
              <a:defRPr/>
            </a:pPr>
            <a:r>
              <a:rPr lang="en-US" sz="800" b="0" dirty="0">
                <a:latin typeface="Tahoma" pitchFamily="34" charset="0"/>
                <a:cs typeface="Arial" pitchFamily="34" charset="0"/>
              </a:rPr>
              <a:t>1-49% </a:t>
            </a:r>
            <a:r>
              <a:rPr lang="en-US" sz="800" b="0" dirty="0" err="1">
                <a:latin typeface="Tahoma" pitchFamily="34" charset="0"/>
                <a:cs typeface="Arial" pitchFamily="34" charset="0"/>
              </a:rPr>
              <a:t>empl</a:t>
            </a:r>
            <a:r>
              <a:rPr lang="en-US" sz="800" b="0" dirty="0">
                <a:latin typeface="Tahoma" pitchFamily="34" charset="0"/>
                <a:cs typeface="Arial" pitchFamily="34" charset="0"/>
              </a:rPr>
              <a:t>. 55 years+    47</a:t>
            </a:r>
            <a:r>
              <a:rPr lang="en-US" altLang="fr-FR" sz="800" b="0" dirty="0">
                <a:latin typeface="Tahoma" pitchFamily="34" charset="0"/>
                <a:cs typeface="Arial" pitchFamily="34" charset="0"/>
              </a:rPr>
              <a:t>%  +</a:t>
            </a:r>
          </a:p>
          <a:p>
            <a:pPr marL="85725" indent="-85725" eaLnBrk="0" hangingPunct="0">
              <a:lnSpc>
                <a:spcPts val="1100"/>
              </a:lnSpc>
              <a:spcBef>
                <a:spcPts val="0"/>
              </a:spcBef>
              <a:buFont typeface="Wingdings" panose="05000000000000000000" pitchFamily="2" charset="2"/>
              <a:buChar char="§"/>
              <a:defRPr/>
            </a:pPr>
            <a:r>
              <a:rPr lang="en-US" sz="800" b="0" dirty="0">
                <a:latin typeface="Tahoma" pitchFamily="34" charset="0"/>
                <a:cs typeface="Arial" pitchFamily="34" charset="0"/>
              </a:rPr>
              <a:t>3+ positions to fill            54%  +</a:t>
            </a:r>
            <a:endParaRPr lang="en-US" altLang="fr-FR" sz="800" b="0" dirty="0">
              <a:latin typeface="Tahoma" pitchFamily="34" charset="0"/>
              <a:cs typeface="Arial" pitchFamily="34" charset="0"/>
            </a:endParaRPr>
          </a:p>
        </p:txBody>
      </p:sp>
      <p:cxnSp>
        <p:nvCxnSpPr>
          <p:cNvPr id="19" name="AutoShape 3"/>
          <p:cNvCxnSpPr>
            <a:cxnSpLocks noChangeShapeType="1"/>
          </p:cNvCxnSpPr>
          <p:nvPr/>
        </p:nvCxnSpPr>
        <p:spPr bwMode="auto">
          <a:xfrm flipH="1" flipV="1">
            <a:off x="4435874" y="2729196"/>
            <a:ext cx="1207051" cy="176240"/>
          </a:xfrm>
          <a:prstGeom prst="straightConnector1">
            <a:avLst/>
          </a:prstGeom>
          <a:noFill/>
          <a:ln w="22225">
            <a:solidFill>
              <a:srgbClr val="AAC8EC"/>
            </a:solidFill>
            <a:round/>
            <a:headEnd/>
            <a:tailEnd/>
          </a:ln>
          <a:extLst>
            <a:ext uri="{909E8E84-426E-40DD-AFC4-6F175D3DCCD1}">
              <a14:hiddenFill xmlns:a14="http://schemas.microsoft.com/office/drawing/2010/main">
                <a:noFill/>
              </a14:hiddenFill>
            </a:ext>
          </a:extLst>
        </p:spPr>
      </p:cxnSp>
      <p:sp>
        <p:nvSpPr>
          <p:cNvPr id="20" name="Rectangle 2"/>
          <p:cNvSpPr>
            <a:spLocks noChangeArrowheads="1"/>
          </p:cNvSpPr>
          <p:nvPr/>
        </p:nvSpPr>
        <p:spPr bwMode="auto">
          <a:xfrm>
            <a:off x="5419398" y="2655572"/>
            <a:ext cx="2101075" cy="675466"/>
          </a:xfrm>
          <a:prstGeom prst="rect">
            <a:avLst/>
          </a:prstGeom>
          <a:solidFill>
            <a:srgbClr val="FFFFFF"/>
          </a:solidFill>
          <a:ln w="22225">
            <a:solidFill>
              <a:srgbClr val="AAC8EC"/>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en-US" altLang="fr-FR" sz="800" b="0" dirty="0">
                <a:latin typeface="Tahoma" pitchFamily="34" charset="0"/>
                <a:cs typeface="Arial" pitchFamily="34" charset="0"/>
              </a:rPr>
              <a:t>Professional services          23%   -</a:t>
            </a:r>
          </a:p>
          <a:p>
            <a:pPr marL="85725" indent="-85725" eaLnBrk="0" hangingPunct="0">
              <a:lnSpc>
                <a:spcPts val="1100"/>
              </a:lnSpc>
              <a:spcBef>
                <a:spcPts val="0"/>
              </a:spcBef>
              <a:buFont typeface="Wingdings" panose="05000000000000000000" pitchFamily="2" charset="2"/>
              <a:buChar char="§"/>
              <a:defRPr/>
            </a:pPr>
            <a:r>
              <a:rPr lang="en-US" altLang="fr-FR" sz="800" b="0" dirty="0">
                <a:latin typeface="Tahoma" pitchFamily="34" charset="0"/>
                <a:cs typeface="Arial" pitchFamily="34" charset="0"/>
              </a:rPr>
              <a:t>Large companies               55%  + </a:t>
            </a:r>
            <a:endParaRPr lang="en-US" sz="800" b="0" dirty="0">
              <a:latin typeface="Tahoma" pitchFamily="34" charset="0"/>
              <a:cs typeface="Arial" pitchFamily="34" charset="0"/>
            </a:endParaRPr>
          </a:p>
          <a:p>
            <a:pPr marL="85725" indent="-85725" eaLnBrk="0" hangingPunct="0">
              <a:lnSpc>
                <a:spcPts val="1100"/>
              </a:lnSpc>
              <a:spcBef>
                <a:spcPts val="0"/>
              </a:spcBef>
              <a:buFont typeface="Wingdings" panose="05000000000000000000" pitchFamily="2" charset="2"/>
              <a:buChar char="§"/>
              <a:defRPr/>
            </a:pPr>
            <a:r>
              <a:rPr lang="en-US" sz="800" b="0" dirty="0">
                <a:latin typeface="Tahoma" pitchFamily="34" charset="0"/>
                <a:cs typeface="Arial" pitchFamily="34" charset="0"/>
              </a:rPr>
              <a:t>1-49% </a:t>
            </a:r>
            <a:r>
              <a:rPr lang="en-US" sz="800" b="0" dirty="0" err="1">
                <a:latin typeface="Tahoma" pitchFamily="34" charset="0"/>
                <a:cs typeface="Arial" pitchFamily="34" charset="0"/>
              </a:rPr>
              <a:t>empl</a:t>
            </a:r>
            <a:r>
              <a:rPr lang="en-US" sz="800" b="0" dirty="0">
                <a:latin typeface="Tahoma" pitchFamily="34" charset="0"/>
                <a:cs typeface="Arial" pitchFamily="34" charset="0"/>
              </a:rPr>
              <a:t>. 55 years+     51</a:t>
            </a:r>
            <a:r>
              <a:rPr lang="en-US" altLang="fr-FR" sz="800" b="0" dirty="0">
                <a:latin typeface="Tahoma" pitchFamily="34" charset="0"/>
                <a:cs typeface="Arial" pitchFamily="34" charset="0"/>
              </a:rPr>
              <a:t>%  +</a:t>
            </a:r>
          </a:p>
          <a:p>
            <a:pPr marL="85725" indent="-85725" eaLnBrk="0" hangingPunct="0">
              <a:lnSpc>
                <a:spcPts val="1100"/>
              </a:lnSpc>
              <a:spcBef>
                <a:spcPts val="0"/>
              </a:spcBef>
              <a:buFont typeface="Wingdings" panose="05000000000000000000" pitchFamily="2" charset="2"/>
              <a:buChar char="§"/>
              <a:defRPr/>
            </a:pPr>
            <a:r>
              <a:rPr lang="en-US" sz="800" b="0" dirty="0">
                <a:latin typeface="Tahoma" pitchFamily="34" charset="0"/>
                <a:cs typeface="Arial" pitchFamily="34" charset="0"/>
              </a:rPr>
              <a:t>3+ positions to fill              56%  +</a:t>
            </a:r>
            <a:endParaRPr lang="en-US" altLang="fr-FR" sz="800" b="0" dirty="0">
              <a:latin typeface="Tahoma" pitchFamily="34" charset="0"/>
              <a:cs typeface="Arial" pitchFamily="34" charset="0"/>
            </a:endParaRPr>
          </a:p>
        </p:txBody>
      </p:sp>
      <p:sp>
        <p:nvSpPr>
          <p:cNvPr id="24" name="Rectangle 2"/>
          <p:cNvSpPr>
            <a:spLocks noChangeArrowheads="1"/>
          </p:cNvSpPr>
          <p:nvPr/>
        </p:nvSpPr>
        <p:spPr bwMode="auto">
          <a:xfrm>
            <a:off x="5403846" y="1258271"/>
            <a:ext cx="2166390" cy="661709"/>
          </a:xfrm>
          <a:prstGeom prst="rect">
            <a:avLst/>
          </a:prstGeom>
          <a:solidFill>
            <a:srgbClr val="FFFFFF"/>
          </a:solidFill>
          <a:ln w="22225">
            <a:solidFill>
              <a:srgbClr val="AAC8EC"/>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en-US" altLang="fr-FR" sz="800" b="0" dirty="0">
                <a:latin typeface="Tahoma" pitchFamily="34" charset="0"/>
                <a:cs typeface="Arial" pitchFamily="34" charset="0"/>
              </a:rPr>
              <a:t>Medium companies             56%  +</a:t>
            </a:r>
          </a:p>
          <a:p>
            <a:pPr marL="85725" indent="-85725" eaLnBrk="0" hangingPunct="0">
              <a:lnSpc>
                <a:spcPts val="1100"/>
              </a:lnSpc>
              <a:spcBef>
                <a:spcPts val="0"/>
              </a:spcBef>
              <a:buFont typeface="Wingdings" panose="05000000000000000000" pitchFamily="2" charset="2"/>
              <a:buChar char="§"/>
              <a:defRPr/>
            </a:pPr>
            <a:r>
              <a:rPr lang="en-US" sz="800" b="0" dirty="0">
                <a:latin typeface="Tahoma" pitchFamily="34" charset="0"/>
                <a:cs typeface="Arial" pitchFamily="34" charset="0"/>
              </a:rPr>
              <a:t>1-49% </a:t>
            </a:r>
            <a:r>
              <a:rPr lang="en-US" sz="800" b="0" dirty="0" err="1">
                <a:latin typeface="Tahoma" pitchFamily="34" charset="0"/>
                <a:cs typeface="Arial" pitchFamily="34" charset="0"/>
              </a:rPr>
              <a:t>empl</a:t>
            </a:r>
            <a:r>
              <a:rPr lang="en-US" sz="800" b="0" dirty="0">
                <a:latin typeface="Tahoma" pitchFamily="34" charset="0"/>
                <a:cs typeface="Arial" pitchFamily="34" charset="0"/>
              </a:rPr>
              <a:t>. few/no qual.   60</a:t>
            </a:r>
            <a:r>
              <a:rPr lang="en-US" altLang="fr-FR" sz="800" b="0" dirty="0">
                <a:latin typeface="Tahoma" pitchFamily="34" charset="0"/>
                <a:cs typeface="Arial" pitchFamily="34" charset="0"/>
              </a:rPr>
              <a:t>%  +</a:t>
            </a:r>
          </a:p>
          <a:p>
            <a:pPr marL="85725" indent="-85725" eaLnBrk="0" hangingPunct="0">
              <a:lnSpc>
                <a:spcPts val="1100"/>
              </a:lnSpc>
              <a:spcBef>
                <a:spcPts val="0"/>
              </a:spcBef>
              <a:buFont typeface="Wingdings" panose="05000000000000000000" pitchFamily="2" charset="2"/>
              <a:buChar char="§"/>
              <a:defRPr/>
            </a:pPr>
            <a:r>
              <a:rPr lang="en-US" sz="800" b="0" dirty="0">
                <a:latin typeface="Tahoma" pitchFamily="34" charset="0"/>
                <a:cs typeface="Arial" pitchFamily="34" charset="0"/>
              </a:rPr>
              <a:t>1-2 positions to fill              57%  +</a:t>
            </a:r>
          </a:p>
          <a:p>
            <a:pPr marL="85725" indent="-85725" eaLnBrk="0" hangingPunct="0">
              <a:lnSpc>
                <a:spcPts val="1100"/>
              </a:lnSpc>
              <a:spcBef>
                <a:spcPts val="0"/>
              </a:spcBef>
              <a:buFont typeface="Wingdings" panose="05000000000000000000" pitchFamily="2" charset="2"/>
              <a:buChar char="§"/>
              <a:defRPr/>
            </a:pPr>
            <a:r>
              <a:rPr lang="en-US" sz="800" b="0" dirty="0">
                <a:latin typeface="Tahoma" pitchFamily="34" charset="0"/>
                <a:cs typeface="Arial" pitchFamily="34" charset="0"/>
              </a:rPr>
              <a:t>3+ positions to fill               57%  +</a:t>
            </a:r>
            <a:endParaRPr lang="en-US" altLang="fr-FR" sz="800" b="0" dirty="0">
              <a:latin typeface="Tahoma" pitchFamily="34" charset="0"/>
              <a:cs typeface="Arial" pitchFamily="34" charset="0"/>
            </a:endParaRPr>
          </a:p>
        </p:txBody>
      </p:sp>
      <p:cxnSp>
        <p:nvCxnSpPr>
          <p:cNvPr id="25" name="AutoShape 3"/>
          <p:cNvCxnSpPr>
            <a:cxnSpLocks noChangeShapeType="1"/>
            <a:endCxn id="24" idx="1"/>
          </p:cNvCxnSpPr>
          <p:nvPr/>
        </p:nvCxnSpPr>
        <p:spPr bwMode="auto">
          <a:xfrm>
            <a:off x="4547638" y="1565822"/>
            <a:ext cx="856208" cy="23304"/>
          </a:xfrm>
          <a:prstGeom prst="straightConnector1">
            <a:avLst/>
          </a:prstGeom>
          <a:noFill/>
          <a:ln w="22225">
            <a:solidFill>
              <a:srgbClr val="AAC8EC"/>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570699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3151" y="2713238"/>
            <a:ext cx="7072313"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Espace réservé du numéro de diapositive 1"/>
          <p:cNvSpPr txBox="1">
            <a:spLocks/>
          </p:cNvSpPr>
          <p:nvPr/>
        </p:nvSpPr>
        <p:spPr bwMode="auto">
          <a:xfrm>
            <a:off x="7963786" y="6208418"/>
            <a:ext cx="46351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29</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32" name="AutoShape 3"/>
          <p:cNvCxnSpPr>
            <a:cxnSpLocks noChangeShapeType="1"/>
          </p:cNvCxnSpPr>
          <p:nvPr/>
        </p:nvCxnSpPr>
        <p:spPr bwMode="auto">
          <a:xfrm flipV="1">
            <a:off x="7517220" y="2354482"/>
            <a:ext cx="725244" cy="1048282"/>
          </a:xfrm>
          <a:prstGeom prst="straightConnector1">
            <a:avLst/>
          </a:prstGeom>
          <a:noFill/>
          <a:ln w="22225">
            <a:solidFill>
              <a:srgbClr val="FCB274"/>
            </a:solidFill>
            <a:round/>
            <a:headEnd/>
            <a:tailEnd/>
          </a:ln>
          <a:extLst>
            <a:ext uri="{909E8E84-426E-40DD-AFC4-6F175D3DCCD1}">
              <a14:hiddenFill xmlns:a14="http://schemas.microsoft.com/office/drawing/2010/main">
                <a:noFill/>
              </a14:hiddenFill>
            </a:ext>
          </a:extLst>
        </p:spPr>
      </p:cxnSp>
      <p:cxnSp>
        <p:nvCxnSpPr>
          <p:cNvPr id="39" name="AutoShape 3"/>
          <p:cNvCxnSpPr>
            <a:cxnSpLocks noChangeShapeType="1"/>
          </p:cNvCxnSpPr>
          <p:nvPr/>
        </p:nvCxnSpPr>
        <p:spPr bwMode="auto">
          <a:xfrm>
            <a:off x="1413633" y="2505410"/>
            <a:ext cx="86083" cy="246874"/>
          </a:xfrm>
          <a:prstGeom prst="straightConnector1">
            <a:avLst/>
          </a:prstGeom>
          <a:noFill/>
          <a:ln w="22225">
            <a:solidFill>
              <a:srgbClr val="FCB274"/>
            </a:solidFill>
            <a:round/>
            <a:headEnd/>
            <a:tailEnd/>
          </a:ln>
          <a:extLst>
            <a:ext uri="{909E8E84-426E-40DD-AFC4-6F175D3DCCD1}">
              <a14:hiddenFill xmlns:a14="http://schemas.microsoft.com/office/drawing/2010/main">
                <a:noFill/>
              </a14:hiddenFill>
            </a:ext>
          </a:extLst>
        </p:spPr>
      </p:cxnSp>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4127" y="12534"/>
            <a:ext cx="691304" cy="667950"/>
          </a:xfrm>
          <a:prstGeom prst="rect">
            <a:avLst/>
          </a:prstGeom>
        </p:spPr>
      </p:pic>
      <p:sp>
        <p:nvSpPr>
          <p:cNvPr id="13"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en-US" sz="2000" b="0" dirty="0">
                <a:latin typeface="Tahoma" pitchFamily="34" charset="0"/>
              </a:rPr>
              <a:t>6. 	Recruiting</a:t>
            </a:r>
          </a:p>
        </p:txBody>
      </p:sp>
      <p:sp>
        <p:nvSpPr>
          <p:cNvPr id="15" name="Rectangle 14"/>
          <p:cNvSpPr/>
          <p:nvPr/>
        </p:nvSpPr>
        <p:spPr>
          <a:xfrm>
            <a:off x="489093" y="4923531"/>
            <a:ext cx="8366338" cy="1246495"/>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Over half of the region’s companies adopt the following recruiting practices: a probation period (62%), formal interviews (62%) and written job descriptions (53%). </a:t>
            </a:r>
          </a:p>
          <a:p>
            <a:pPr marL="171450" lvl="0" indent="-171450">
              <a:lnSpc>
                <a:spcPts val="1300"/>
              </a:lnSpc>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However, only one third of companies have a policy in place for welcoming and integrating new workers (37%), a hiring contract (33%) or a formal recruiting plan (33%). </a:t>
            </a:r>
          </a:p>
          <a:p>
            <a:pPr marL="171450" lvl="0" indent="-171450">
              <a:lnSpc>
                <a:spcPts val="1300"/>
              </a:lnSpc>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A greater number of larger companies (15 employees or more) or of companies where between 1% and 49% of employees have few or no qualifications use all these recruiting tools.</a:t>
            </a:r>
          </a:p>
        </p:txBody>
      </p:sp>
      <p:sp>
        <p:nvSpPr>
          <p:cNvPr id="16" name="Rectangle 1"/>
          <p:cNvSpPr>
            <a:spLocks noChangeArrowheads="1"/>
          </p:cNvSpPr>
          <p:nvPr/>
        </p:nvSpPr>
        <p:spPr bwMode="auto">
          <a:xfrm>
            <a:off x="489093" y="821173"/>
            <a:ext cx="669851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Figure</a:t>
            </a:r>
            <a:r>
              <a:rPr kumimoji="0" lang="en-US" altLang="fr-FR" sz="900" b="1" i="0" u="none" strike="noStrike" cap="none" normalizeH="0" dirty="0">
                <a:ln>
                  <a:noFill/>
                </a:ln>
                <a:solidFill>
                  <a:schemeClr val="tx1"/>
                </a:solidFill>
                <a:effectLst/>
                <a:latin typeface="Tahoma" pitchFamily="34" charset="0"/>
                <a:ea typeface="Times New Roman" pitchFamily="18" charset="0"/>
                <a:cs typeface="Tahoma" pitchFamily="34" charset="0"/>
              </a:rPr>
              <a:t> 12</a:t>
            </a:r>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a:t>
            </a:r>
            <a:r>
              <a:rPr lang="en-US" altLang="fr-FR" sz="900" dirty="0">
                <a:latin typeface="Tahoma" pitchFamily="34" charset="0"/>
                <a:ea typeface="Times New Roman" pitchFamily="18" charset="0"/>
                <a:cs typeface="Tahoma" pitchFamily="34" charset="0"/>
              </a:rPr>
              <a:t>– Use of the following recruiting tools or practices </a:t>
            </a:r>
            <a:r>
              <a:rPr kumimoji="0" lang="en-US"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(n=198)</a:t>
            </a:r>
            <a:endParaRPr kumimoji="0" lang="en-US" altLang="fr-FR" sz="800" b="0" i="0" u="none" strike="noStrike" cap="none" normalizeH="0" baseline="0" dirty="0">
              <a:ln>
                <a:noFill/>
              </a:ln>
              <a:solidFill>
                <a:schemeClr val="tx1"/>
              </a:solidFill>
              <a:effectLst/>
            </a:endParaRPr>
          </a:p>
        </p:txBody>
      </p:sp>
      <p:sp>
        <p:nvSpPr>
          <p:cNvPr id="30" name="Rectangle 2"/>
          <p:cNvSpPr>
            <a:spLocks noChangeArrowheads="1"/>
          </p:cNvSpPr>
          <p:nvPr/>
        </p:nvSpPr>
        <p:spPr bwMode="auto">
          <a:xfrm>
            <a:off x="6752855" y="1828409"/>
            <a:ext cx="1976480" cy="526071"/>
          </a:xfrm>
          <a:prstGeom prst="rect">
            <a:avLst/>
          </a:prstGeom>
          <a:solidFill>
            <a:srgbClr val="FFFFFF"/>
          </a:solidFill>
          <a:ln w="22225">
            <a:solidFill>
              <a:srgbClr val="FCB274"/>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en-US" altLang="fr-FR" sz="800" b="0" dirty="0">
                <a:latin typeface="Tahoma" pitchFamily="34" charset="0"/>
                <a:cs typeface="Arial" pitchFamily="34" charset="0"/>
              </a:rPr>
              <a:t>Large companies                 49% +</a:t>
            </a:r>
          </a:p>
          <a:p>
            <a:pPr marL="85725" indent="-85725" eaLnBrk="0" hangingPunct="0">
              <a:lnSpc>
                <a:spcPts val="1100"/>
              </a:lnSpc>
              <a:spcBef>
                <a:spcPts val="0"/>
              </a:spcBef>
              <a:buFont typeface="Wingdings" panose="05000000000000000000" pitchFamily="2" charset="2"/>
              <a:buChar char="§"/>
              <a:defRPr/>
            </a:pPr>
            <a:r>
              <a:rPr lang="en-US" sz="800" b="0" dirty="0">
                <a:latin typeface="Tahoma" pitchFamily="34" charset="0"/>
                <a:cs typeface="Arial" pitchFamily="34" charset="0"/>
              </a:rPr>
              <a:t>1-49% </a:t>
            </a:r>
            <a:r>
              <a:rPr lang="en-US" sz="800" b="0" dirty="0" err="1">
                <a:latin typeface="Tahoma" pitchFamily="34" charset="0"/>
                <a:cs typeface="Arial" pitchFamily="34" charset="0"/>
              </a:rPr>
              <a:t>empl</a:t>
            </a:r>
            <a:r>
              <a:rPr lang="en-US" sz="800" b="0" dirty="0">
                <a:latin typeface="Tahoma" pitchFamily="34" charset="0"/>
                <a:cs typeface="Arial" pitchFamily="34" charset="0"/>
              </a:rPr>
              <a:t>. few/no qual.    58% +</a:t>
            </a:r>
          </a:p>
          <a:p>
            <a:pPr marL="85725" indent="-85725" eaLnBrk="0" hangingPunct="0">
              <a:lnSpc>
                <a:spcPts val="1100"/>
              </a:lnSpc>
              <a:spcBef>
                <a:spcPts val="0"/>
              </a:spcBef>
              <a:buFont typeface="Wingdings" panose="05000000000000000000" pitchFamily="2" charset="2"/>
              <a:buChar char="§"/>
              <a:defRPr/>
            </a:pPr>
            <a:r>
              <a:rPr lang="en-US" sz="800" b="0" dirty="0">
                <a:latin typeface="Tahoma" pitchFamily="34" charset="0"/>
                <a:cs typeface="Arial" pitchFamily="34" charset="0"/>
              </a:rPr>
              <a:t>3+ positions to fill                46% +</a:t>
            </a:r>
            <a:endParaRPr lang="en-US" altLang="fr-FR" sz="800" b="0" dirty="0">
              <a:latin typeface="Tahoma" pitchFamily="34" charset="0"/>
              <a:cs typeface="Arial" pitchFamily="34" charset="0"/>
            </a:endParaRPr>
          </a:p>
        </p:txBody>
      </p:sp>
      <p:cxnSp>
        <p:nvCxnSpPr>
          <p:cNvPr id="18" name="AutoShape 3"/>
          <p:cNvCxnSpPr>
            <a:cxnSpLocks noChangeShapeType="1"/>
          </p:cNvCxnSpPr>
          <p:nvPr/>
        </p:nvCxnSpPr>
        <p:spPr bwMode="auto">
          <a:xfrm flipV="1">
            <a:off x="3889236" y="2763153"/>
            <a:ext cx="0" cy="192698"/>
          </a:xfrm>
          <a:prstGeom prst="straightConnector1">
            <a:avLst/>
          </a:prstGeom>
          <a:noFill/>
          <a:ln w="22225">
            <a:solidFill>
              <a:srgbClr val="FCB274"/>
            </a:solidFill>
            <a:round/>
            <a:headEnd/>
            <a:tailEnd/>
          </a:ln>
          <a:extLst>
            <a:ext uri="{909E8E84-426E-40DD-AFC4-6F175D3DCCD1}">
              <a14:hiddenFill xmlns:a14="http://schemas.microsoft.com/office/drawing/2010/main">
                <a:noFill/>
              </a14:hiddenFill>
            </a:ext>
          </a:extLst>
        </p:spPr>
      </p:cxnSp>
      <p:cxnSp>
        <p:nvCxnSpPr>
          <p:cNvPr id="20" name="AutoShape 3"/>
          <p:cNvCxnSpPr>
            <a:cxnSpLocks noChangeShapeType="1"/>
          </p:cNvCxnSpPr>
          <p:nvPr/>
        </p:nvCxnSpPr>
        <p:spPr bwMode="auto">
          <a:xfrm flipH="1" flipV="1">
            <a:off x="2656278" y="1609347"/>
            <a:ext cx="10803" cy="1072665"/>
          </a:xfrm>
          <a:prstGeom prst="straightConnector1">
            <a:avLst/>
          </a:prstGeom>
          <a:noFill/>
          <a:ln w="22225">
            <a:solidFill>
              <a:srgbClr val="FCB274"/>
            </a:solidFill>
            <a:round/>
            <a:headEnd/>
            <a:tailEnd/>
          </a:ln>
          <a:extLst>
            <a:ext uri="{909E8E84-426E-40DD-AFC4-6F175D3DCCD1}">
              <a14:hiddenFill xmlns:a14="http://schemas.microsoft.com/office/drawing/2010/main">
                <a:noFill/>
              </a14:hiddenFill>
            </a:ext>
          </a:extLst>
        </p:spPr>
      </p:cxnSp>
      <p:sp>
        <p:nvSpPr>
          <p:cNvPr id="21" name="Rectangle 2"/>
          <p:cNvSpPr>
            <a:spLocks noChangeArrowheads="1"/>
          </p:cNvSpPr>
          <p:nvPr/>
        </p:nvSpPr>
        <p:spPr bwMode="auto">
          <a:xfrm>
            <a:off x="2271626" y="1176584"/>
            <a:ext cx="1970773" cy="767928"/>
          </a:xfrm>
          <a:prstGeom prst="rect">
            <a:avLst/>
          </a:prstGeom>
          <a:solidFill>
            <a:srgbClr val="FFFFFF"/>
          </a:solidFill>
          <a:ln w="22225">
            <a:solidFill>
              <a:srgbClr val="FCB274"/>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en-US" altLang="fr-FR" sz="800" b="0" dirty="0">
                <a:latin typeface="Tahoma" pitchFamily="34" charset="0"/>
                <a:cs typeface="Arial" pitchFamily="34" charset="0"/>
              </a:rPr>
              <a:t>Primary/transp. sector          39%  -</a:t>
            </a:r>
          </a:p>
          <a:p>
            <a:pPr marL="85725" indent="-85725" eaLnBrk="0" hangingPunct="0">
              <a:lnSpc>
                <a:spcPts val="1100"/>
              </a:lnSpc>
              <a:spcBef>
                <a:spcPts val="0"/>
              </a:spcBef>
              <a:buFont typeface="Wingdings" panose="05000000000000000000" pitchFamily="2" charset="2"/>
              <a:buChar char="§"/>
              <a:defRPr/>
            </a:pPr>
            <a:r>
              <a:rPr lang="en-US" altLang="fr-FR" sz="800" b="0" dirty="0">
                <a:latin typeface="Tahoma" pitchFamily="34" charset="0"/>
                <a:cs typeface="Arial" pitchFamily="34" charset="0"/>
              </a:rPr>
              <a:t>Large companies                 85% + </a:t>
            </a:r>
          </a:p>
          <a:p>
            <a:pPr marL="85725" indent="-85725" eaLnBrk="0" hangingPunct="0">
              <a:lnSpc>
                <a:spcPts val="1100"/>
              </a:lnSpc>
              <a:spcBef>
                <a:spcPts val="0"/>
              </a:spcBef>
              <a:buFont typeface="Wingdings" panose="05000000000000000000" pitchFamily="2" charset="2"/>
              <a:buChar char="§"/>
              <a:defRPr/>
            </a:pPr>
            <a:r>
              <a:rPr lang="en-US" sz="800" b="0" dirty="0">
                <a:latin typeface="Tahoma" pitchFamily="34" charset="0"/>
                <a:cs typeface="Arial" pitchFamily="34" charset="0"/>
              </a:rPr>
              <a:t>1-49% </a:t>
            </a:r>
            <a:r>
              <a:rPr lang="en-US" sz="800" b="0" dirty="0" err="1">
                <a:latin typeface="Tahoma" pitchFamily="34" charset="0"/>
                <a:cs typeface="Arial" pitchFamily="34" charset="0"/>
              </a:rPr>
              <a:t>empl</a:t>
            </a:r>
            <a:r>
              <a:rPr lang="en-US" sz="800" b="0" dirty="0">
                <a:latin typeface="Tahoma" pitchFamily="34" charset="0"/>
                <a:cs typeface="Arial" pitchFamily="34" charset="0"/>
              </a:rPr>
              <a:t>. 55 years+       77% +</a:t>
            </a:r>
          </a:p>
          <a:p>
            <a:pPr marL="85725" indent="-85725" eaLnBrk="0" hangingPunct="0">
              <a:lnSpc>
                <a:spcPts val="1100"/>
              </a:lnSpc>
              <a:spcBef>
                <a:spcPts val="0"/>
              </a:spcBef>
              <a:buFont typeface="Wingdings" panose="05000000000000000000" pitchFamily="2" charset="2"/>
              <a:buChar char="§"/>
              <a:defRPr/>
            </a:pPr>
            <a:r>
              <a:rPr lang="en-US" sz="800" b="0" dirty="0">
                <a:latin typeface="Tahoma" pitchFamily="34" charset="0"/>
                <a:cs typeface="Arial" pitchFamily="34" charset="0"/>
              </a:rPr>
              <a:t>1-49% </a:t>
            </a:r>
            <a:r>
              <a:rPr lang="en-US" sz="800" b="0" dirty="0" err="1">
                <a:latin typeface="Tahoma" pitchFamily="34" charset="0"/>
                <a:cs typeface="Arial" pitchFamily="34" charset="0"/>
              </a:rPr>
              <a:t>empl</a:t>
            </a:r>
            <a:r>
              <a:rPr lang="en-US" sz="800" b="0" dirty="0">
                <a:latin typeface="Tahoma" pitchFamily="34" charset="0"/>
                <a:cs typeface="Arial" pitchFamily="34" charset="0"/>
              </a:rPr>
              <a:t>. few/no qual.    87% +</a:t>
            </a:r>
          </a:p>
          <a:p>
            <a:pPr marL="85725" indent="-85725" eaLnBrk="0" hangingPunct="0">
              <a:lnSpc>
                <a:spcPts val="1100"/>
              </a:lnSpc>
              <a:spcBef>
                <a:spcPts val="0"/>
              </a:spcBef>
              <a:buFont typeface="Wingdings" panose="05000000000000000000" pitchFamily="2" charset="2"/>
              <a:buChar char="§"/>
              <a:defRPr/>
            </a:pPr>
            <a:r>
              <a:rPr lang="en-US" sz="800" b="0" dirty="0">
                <a:latin typeface="Tahoma" pitchFamily="34" charset="0"/>
                <a:cs typeface="Arial" pitchFamily="34" charset="0"/>
              </a:rPr>
              <a:t>3+ positions to fill                80% +</a:t>
            </a:r>
            <a:endParaRPr lang="en-US" altLang="fr-FR" sz="800" b="0" dirty="0">
              <a:latin typeface="Tahoma" pitchFamily="34" charset="0"/>
              <a:cs typeface="Arial" pitchFamily="34" charset="0"/>
            </a:endParaRPr>
          </a:p>
        </p:txBody>
      </p:sp>
      <p:cxnSp>
        <p:nvCxnSpPr>
          <p:cNvPr id="23" name="AutoShape 3"/>
          <p:cNvCxnSpPr>
            <a:cxnSpLocks noChangeShapeType="1"/>
          </p:cNvCxnSpPr>
          <p:nvPr/>
        </p:nvCxnSpPr>
        <p:spPr bwMode="auto">
          <a:xfrm flipV="1">
            <a:off x="6234102" y="3095012"/>
            <a:ext cx="0" cy="232979"/>
          </a:xfrm>
          <a:prstGeom prst="straightConnector1">
            <a:avLst/>
          </a:prstGeom>
          <a:noFill/>
          <a:ln w="22225">
            <a:solidFill>
              <a:srgbClr val="FCB274"/>
            </a:solidFill>
            <a:round/>
            <a:headEnd/>
            <a:tailEnd/>
          </a:ln>
          <a:extLst>
            <a:ext uri="{909E8E84-426E-40DD-AFC4-6F175D3DCCD1}">
              <a14:hiddenFill xmlns:a14="http://schemas.microsoft.com/office/drawing/2010/main">
                <a:noFill/>
              </a14:hiddenFill>
            </a:ext>
          </a:extLst>
        </p:spPr>
      </p:cxnSp>
      <p:sp>
        <p:nvSpPr>
          <p:cNvPr id="24" name="Rectangle 2"/>
          <p:cNvSpPr>
            <a:spLocks noChangeArrowheads="1"/>
          </p:cNvSpPr>
          <p:nvPr/>
        </p:nvSpPr>
        <p:spPr bwMode="auto">
          <a:xfrm>
            <a:off x="5563446" y="2503623"/>
            <a:ext cx="1953774" cy="634931"/>
          </a:xfrm>
          <a:prstGeom prst="rect">
            <a:avLst/>
          </a:prstGeom>
          <a:solidFill>
            <a:srgbClr val="FFFFFF"/>
          </a:solidFill>
          <a:ln w="22225">
            <a:solidFill>
              <a:srgbClr val="FCB274"/>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en-US" altLang="fr-FR" sz="800" b="0" dirty="0">
                <a:latin typeface="Tahoma" pitchFamily="34" charset="0"/>
                <a:cs typeface="Arial" pitchFamily="34" charset="0"/>
              </a:rPr>
              <a:t>Professional services            52% +</a:t>
            </a:r>
          </a:p>
          <a:p>
            <a:pPr marL="85725" indent="-85725" eaLnBrk="0" hangingPunct="0">
              <a:lnSpc>
                <a:spcPts val="1100"/>
              </a:lnSpc>
              <a:spcBef>
                <a:spcPts val="0"/>
              </a:spcBef>
              <a:buFont typeface="Wingdings" panose="05000000000000000000" pitchFamily="2" charset="2"/>
              <a:buChar char="§"/>
              <a:defRPr/>
            </a:pPr>
            <a:r>
              <a:rPr lang="en-US" altLang="fr-FR" sz="800" b="0" dirty="0">
                <a:latin typeface="Tahoma" pitchFamily="34" charset="0"/>
                <a:cs typeface="Arial" pitchFamily="34" charset="0"/>
              </a:rPr>
              <a:t>Large companies </a:t>
            </a:r>
            <a:r>
              <a:rPr lang="en-US" sz="800" b="0" dirty="0">
                <a:latin typeface="Tahoma" pitchFamily="34" charset="0"/>
                <a:cs typeface="Arial" pitchFamily="34" charset="0"/>
              </a:rPr>
              <a:t>                53% +</a:t>
            </a:r>
          </a:p>
          <a:p>
            <a:pPr marL="85725" indent="-85725" eaLnBrk="0" hangingPunct="0">
              <a:lnSpc>
                <a:spcPts val="1100"/>
              </a:lnSpc>
              <a:spcBef>
                <a:spcPts val="0"/>
              </a:spcBef>
              <a:buFont typeface="Wingdings" panose="05000000000000000000" pitchFamily="2" charset="2"/>
              <a:buChar char="§"/>
              <a:defRPr/>
            </a:pPr>
            <a:r>
              <a:rPr lang="en-US" sz="800" b="0" dirty="0">
                <a:latin typeface="Tahoma" pitchFamily="34" charset="0"/>
                <a:cs typeface="Arial" pitchFamily="34" charset="0"/>
              </a:rPr>
              <a:t>1-49% </a:t>
            </a:r>
            <a:r>
              <a:rPr lang="en-US" sz="800" b="0" dirty="0" err="1">
                <a:latin typeface="Tahoma" pitchFamily="34" charset="0"/>
                <a:cs typeface="Arial" pitchFamily="34" charset="0"/>
              </a:rPr>
              <a:t>empl</a:t>
            </a:r>
            <a:r>
              <a:rPr lang="en-US" sz="800" b="0" dirty="0">
                <a:latin typeface="Tahoma" pitchFamily="34" charset="0"/>
                <a:cs typeface="Arial" pitchFamily="34" charset="0"/>
              </a:rPr>
              <a:t>. few/no qual.    62% +</a:t>
            </a:r>
          </a:p>
          <a:p>
            <a:pPr marL="85725" indent="-85725" eaLnBrk="0" hangingPunct="0">
              <a:lnSpc>
                <a:spcPts val="1100"/>
              </a:lnSpc>
              <a:spcBef>
                <a:spcPts val="0"/>
              </a:spcBef>
              <a:buFont typeface="Wingdings" panose="05000000000000000000" pitchFamily="2" charset="2"/>
              <a:buChar char="§"/>
              <a:defRPr/>
            </a:pPr>
            <a:r>
              <a:rPr lang="en-US" sz="800" b="0" dirty="0">
                <a:latin typeface="Tahoma" pitchFamily="34" charset="0"/>
                <a:cs typeface="Arial" pitchFamily="34" charset="0"/>
              </a:rPr>
              <a:t>3+ positions to fill                44% +</a:t>
            </a:r>
            <a:endParaRPr lang="en-US" altLang="fr-FR" sz="800" b="0" dirty="0">
              <a:latin typeface="Tahoma" pitchFamily="34" charset="0"/>
              <a:cs typeface="Arial" pitchFamily="34" charset="0"/>
            </a:endParaRPr>
          </a:p>
        </p:txBody>
      </p:sp>
      <p:cxnSp>
        <p:nvCxnSpPr>
          <p:cNvPr id="27" name="AutoShape 3"/>
          <p:cNvCxnSpPr>
            <a:cxnSpLocks noChangeShapeType="1"/>
            <a:endCxn id="28" idx="2"/>
          </p:cNvCxnSpPr>
          <p:nvPr/>
        </p:nvCxnSpPr>
        <p:spPr bwMode="auto">
          <a:xfrm flipV="1">
            <a:off x="5109028" y="1849347"/>
            <a:ext cx="380935" cy="1362154"/>
          </a:xfrm>
          <a:prstGeom prst="straightConnector1">
            <a:avLst/>
          </a:prstGeom>
          <a:noFill/>
          <a:ln w="22225">
            <a:solidFill>
              <a:srgbClr val="FCB274"/>
            </a:solidFill>
            <a:round/>
            <a:headEnd/>
            <a:tailEnd/>
          </a:ln>
          <a:extLst>
            <a:ext uri="{909E8E84-426E-40DD-AFC4-6F175D3DCCD1}">
              <a14:hiddenFill xmlns:a14="http://schemas.microsoft.com/office/drawing/2010/main">
                <a:noFill/>
              </a14:hiddenFill>
            </a:ext>
          </a:extLst>
        </p:spPr>
      </p:cxnSp>
      <p:sp>
        <p:nvSpPr>
          <p:cNvPr id="28" name="Rectangle 2"/>
          <p:cNvSpPr>
            <a:spLocks noChangeArrowheads="1"/>
          </p:cNvSpPr>
          <p:nvPr/>
        </p:nvSpPr>
        <p:spPr bwMode="auto">
          <a:xfrm>
            <a:off x="4515324" y="1341267"/>
            <a:ext cx="1949277" cy="508080"/>
          </a:xfrm>
          <a:prstGeom prst="rect">
            <a:avLst/>
          </a:prstGeom>
          <a:solidFill>
            <a:srgbClr val="FFFFFF"/>
          </a:solidFill>
          <a:ln w="22225">
            <a:solidFill>
              <a:srgbClr val="FCB274"/>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en-US" altLang="fr-FR" sz="800" b="0" dirty="0">
                <a:latin typeface="Tahoma" pitchFamily="34" charset="0"/>
                <a:cs typeface="Arial" pitchFamily="34" charset="0"/>
              </a:rPr>
              <a:t>Large companies </a:t>
            </a:r>
            <a:r>
              <a:rPr lang="en-US" sz="800" b="0" dirty="0">
                <a:latin typeface="Tahoma" pitchFamily="34" charset="0"/>
                <a:cs typeface="Arial" pitchFamily="34" charset="0"/>
              </a:rPr>
              <a:t>                 58% +</a:t>
            </a:r>
          </a:p>
          <a:p>
            <a:pPr marL="85725" indent="-85725" eaLnBrk="0" hangingPunct="0">
              <a:lnSpc>
                <a:spcPts val="1100"/>
              </a:lnSpc>
              <a:spcBef>
                <a:spcPts val="0"/>
              </a:spcBef>
              <a:buFont typeface="Wingdings" panose="05000000000000000000" pitchFamily="2" charset="2"/>
              <a:buChar char="§"/>
              <a:defRPr/>
            </a:pPr>
            <a:r>
              <a:rPr lang="en-US" sz="800" b="0" dirty="0">
                <a:latin typeface="Tahoma" pitchFamily="34" charset="0"/>
                <a:cs typeface="Arial" pitchFamily="34" charset="0"/>
              </a:rPr>
              <a:t>1-49% </a:t>
            </a:r>
            <a:r>
              <a:rPr lang="en-US" sz="800" b="0" dirty="0" err="1">
                <a:latin typeface="Tahoma" pitchFamily="34" charset="0"/>
                <a:cs typeface="Arial" pitchFamily="34" charset="0"/>
              </a:rPr>
              <a:t>empl</a:t>
            </a:r>
            <a:r>
              <a:rPr lang="en-US" sz="800" b="0" dirty="0">
                <a:latin typeface="Tahoma" pitchFamily="34" charset="0"/>
                <a:cs typeface="Arial" pitchFamily="34" charset="0"/>
              </a:rPr>
              <a:t>. few/no qual.     67% +</a:t>
            </a:r>
          </a:p>
          <a:p>
            <a:pPr marL="85725" indent="-85725" eaLnBrk="0" hangingPunct="0">
              <a:lnSpc>
                <a:spcPts val="1100"/>
              </a:lnSpc>
              <a:spcBef>
                <a:spcPts val="0"/>
              </a:spcBef>
              <a:buFont typeface="Wingdings" panose="05000000000000000000" pitchFamily="2" charset="2"/>
              <a:buChar char="§"/>
              <a:defRPr/>
            </a:pPr>
            <a:r>
              <a:rPr lang="en-US" sz="800" b="0" dirty="0">
                <a:latin typeface="Tahoma" pitchFamily="34" charset="0"/>
                <a:cs typeface="Arial" pitchFamily="34" charset="0"/>
              </a:rPr>
              <a:t>3+ positions to fill                48% +</a:t>
            </a:r>
            <a:endParaRPr lang="en-US" altLang="fr-FR" sz="800" b="0" dirty="0">
              <a:latin typeface="Tahoma" pitchFamily="34" charset="0"/>
              <a:cs typeface="Arial" pitchFamily="34" charset="0"/>
            </a:endParaRPr>
          </a:p>
        </p:txBody>
      </p:sp>
      <p:sp>
        <p:nvSpPr>
          <p:cNvPr id="19" name="Rectangle 2"/>
          <p:cNvSpPr>
            <a:spLocks noChangeArrowheads="1"/>
          </p:cNvSpPr>
          <p:nvPr/>
        </p:nvSpPr>
        <p:spPr bwMode="auto">
          <a:xfrm>
            <a:off x="3104220" y="2128996"/>
            <a:ext cx="2004808" cy="634931"/>
          </a:xfrm>
          <a:prstGeom prst="rect">
            <a:avLst/>
          </a:prstGeom>
          <a:solidFill>
            <a:srgbClr val="FFFFFF"/>
          </a:solidFill>
          <a:ln w="22225">
            <a:solidFill>
              <a:srgbClr val="FCB274"/>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en-US" altLang="fr-FR" sz="800" b="0" dirty="0">
                <a:latin typeface="Tahoma" pitchFamily="34" charset="0"/>
                <a:cs typeface="Arial" pitchFamily="34" charset="0"/>
              </a:rPr>
              <a:t>Professional services            74% +</a:t>
            </a:r>
          </a:p>
          <a:p>
            <a:pPr marL="85725" indent="-85725" eaLnBrk="0" hangingPunct="0">
              <a:lnSpc>
                <a:spcPts val="1100"/>
              </a:lnSpc>
              <a:spcBef>
                <a:spcPts val="0"/>
              </a:spcBef>
              <a:buFont typeface="Wingdings" panose="05000000000000000000" pitchFamily="2" charset="2"/>
              <a:buChar char="§"/>
              <a:defRPr/>
            </a:pPr>
            <a:r>
              <a:rPr lang="en-US" altLang="fr-FR" sz="800" b="0" dirty="0">
                <a:latin typeface="Tahoma" pitchFamily="34" charset="0"/>
                <a:cs typeface="Arial" pitchFamily="34" charset="0"/>
              </a:rPr>
              <a:t>Large companies </a:t>
            </a:r>
            <a:r>
              <a:rPr lang="en-US" sz="800" b="0" dirty="0">
                <a:latin typeface="Tahoma" pitchFamily="34" charset="0"/>
                <a:cs typeface="Arial" pitchFamily="34" charset="0"/>
              </a:rPr>
              <a:t>                79% +</a:t>
            </a:r>
          </a:p>
          <a:p>
            <a:pPr marL="85725" indent="-85725" eaLnBrk="0" hangingPunct="0">
              <a:lnSpc>
                <a:spcPts val="1100"/>
              </a:lnSpc>
              <a:spcBef>
                <a:spcPts val="0"/>
              </a:spcBef>
              <a:buFont typeface="Wingdings" panose="05000000000000000000" pitchFamily="2" charset="2"/>
              <a:buChar char="§"/>
              <a:defRPr/>
            </a:pPr>
            <a:r>
              <a:rPr lang="en-US" sz="800" b="0" dirty="0">
                <a:latin typeface="Tahoma" pitchFamily="34" charset="0"/>
                <a:cs typeface="Arial" pitchFamily="34" charset="0"/>
              </a:rPr>
              <a:t>1-49% </a:t>
            </a:r>
            <a:r>
              <a:rPr lang="en-US" sz="800" b="0" dirty="0" err="1">
                <a:latin typeface="Tahoma" pitchFamily="34" charset="0"/>
                <a:cs typeface="Arial" pitchFamily="34" charset="0"/>
              </a:rPr>
              <a:t>empl</a:t>
            </a:r>
            <a:r>
              <a:rPr lang="en-US" sz="800" b="0" dirty="0">
                <a:latin typeface="Tahoma" pitchFamily="34" charset="0"/>
                <a:cs typeface="Arial" pitchFamily="34" charset="0"/>
              </a:rPr>
              <a:t>. few/no qual.    76% +</a:t>
            </a:r>
          </a:p>
          <a:p>
            <a:pPr marL="85725" indent="-85725" eaLnBrk="0" hangingPunct="0">
              <a:lnSpc>
                <a:spcPts val="1100"/>
              </a:lnSpc>
              <a:spcBef>
                <a:spcPts val="0"/>
              </a:spcBef>
              <a:buFont typeface="Wingdings" panose="05000000000000000000" pitchFamily="2" charset="2"/>
              <a:buChar char="§"/>
              <a:defRPr/>
            </a:pPr>
            <a:r>
              <a:rPr lang="en-US" sz="800" b="0" dirty="0">
                <a:latin typeface="Tahoma" pitchFamily="34" charset="0"/>
                <a:cs typeface="Arial" pitchFamily="34" charset="0"/>
              </a:rPr>
              <a:t>3+ positions to fill                67% +</a:t>
            </a:r>
            <a:endParaRPr lang="en-US" altLang="fr-FR" sz="800" b="0" dirty="0">
              <a:latin typeface="Tahoma" pitchFamily="34" charset="0"/>
              <a:cs typeface="Arial" pitchFamily="34" charset="0"/>
            </a:endParaRPr>
          </a:p>
        </p:txBody>
      </p:sp>
      <p:sp>
        <p:nvSpPr>
          <p:cNvPr id="34" name="Rectangle 2"/>
          <p:cNvSpPr>
            <a:spLocks noChangeArrowheads="1"/>
          </p:cNvSpPr>
          <p:nvPr/>
        </p:nvSpPr>
        <p:spPr bwMode="auto">
          <a:xfrm>
            <a:off x="228600" y="1816379"/>
            <a:ext cx="1884614" cy="689031"/>
          </a:xfrm>
          <a:prstGeom prst="rect">
            <a:avLst/>
          </a:prstGeom>
          <a:solidFill>
            <a:srgbClr val="FFFFFF"/>
          </a:solidFill>
          <a:ln w="22225">
            <a:solidFill>
              <a:srgbClr val="FCB274"/>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en-US" altLang="fr-FR" sz="800" b="0" dirty="0">
                <a:latin typeface="Tahoma" pitchFamily="34" charset="0"/>
                <a:cs typeface="Arial" pitchFamily="34" charset="0"/>
              </a:rPr>
              <a:t>Primary/transp. sector       46%  -</a:t>
            </a:r>
          </a:p>
          <a:p>
            <a:pPr marL="85725" indent="-85725" eaLnBrk="0" hangingPunct="0">
              <a:lnSpc>
                <a:spcPts val="1100"/>
              </a:lnSpc>
              <a:spcBef>
                <a:spcPts val="0"/>
              </a:spcBef>
              <a:buFont typeface="Wingdings" panose="05000000000000000000" pitchFamily="2" charset="2"/>
              <a:buChar char="§"/>
              <a:defRPr/>
            </a:pPr>
            <a:r>
              <a:rPr lang="en-US" altLang="fr-FR" sz="800" b="0" dirty="0">
                <a:latin typeface="Tahoma" pitchFamily="34" charset="0"/>
                <a:cs typeface="Arial" pitchFamily="34" charset="0"/>
              </a:rPr>
              <a:t>Large companies               83% + </a:t>
            </a:r>
          </a:p>
          <a:p>
            <a:pPr marL="85725" indent="-85725" eaLnBrk="0" hangingPunct="0">
              <a:lnSpc>
                <a:spcPts val="1100"/>
              </a:lnSpc>
              <a:spcBef>
                <a:spcPts val="0"/>
              </a:spcBef>
              <a:buFont typeface="Wingdings" panose="05000000000000000000" pitchFamily="2" charset="2"/>
              <a:buChar char="§"/>
              <a:defRPr/>
            </a:pPr>
            <a:r>
              <a:rPr lang="en-US" sz="800" b="0" dirty="0">
                <a:latin typeface="Tahoma" pitchFamily="34" charset="0"/>
                <a:cs typeface="Arial" pitchFamily="34" charset="0"/>
              </a:rPr>
              <a:t>1-49% </a:t>
            </a:r>
            <a:r>
              <a:rPr lang="en-US" sz="800" b="0" dirty="0" err="1">
                <a:latin typeface="Tahoma" pitchFamily="34" charset="0"/>
                <a:cs typeface="Arial" pitchFamily="34" charset="0"/>
              </a:rPr>
              <a:t>empl</a:t>
            </a:r>
            <a:r>
              <a:rPr lang="en-US" sz="800" b="0" dirty="0">
                <a:latin typeface="Tahoma" pitchFamily="34" charset="0"/>
                <a:cs typeface="Arial" pitchFamily="34" charset="0"/>
              </a:rPr>
              <a:t>. 55 years+     73% +</a:t>
            </a:r>
          </a:p>
          <a:p>
            <a:pPr marL="85725" indent="-85725" eaLnBrk="0" hangingPunct="0">
              <a:lnSpc>
                <a:spcPts val="1100"/>
              </a:lnSpc>
              <a:spcBef>
                <a:spcPts val="0"/>
              </a:spcBef>
              <a:buFont typeface="Wingdings" panose="05000000000000000000" pitchFamily="2" charset="2"/>
              <a:buChar char="§"/>
              <a:defRPr/>
            </a:pPr>
            <a:r>
              <a:rPr lang="en-US" sz="800" b="0" dirty="0">
                <a:latin typeface="Tahoma" pitchFamily="34" charset="0"/>
                <a:cs typeface="Arial" pitchFamily="34" charset="0"/>
              </a:rPr>
              <a:t>1-49% </a:t>
            </a:r>
            <a:r>
              <a:rPr lang="en-US" sz="800" b="0" dirty="0" err="1">
                <a:latin typeface="Tahoma" pitchFamily="34" charset="0"/>
                <a:cs typeface="Arial" pitchFamily="34" charset="0"/>
              </a:rPr>
              <a:t>empl</a:t>
            </a:r>
            <a:r>
              <a:rPr lang="en-US" sz="800" b="0" dirty="0">
                <a:latin typeface="Tahoma" pitchFamily="34" charset="0"/>
                <a:cs typeface="Arial" pitchFamily="34" charset="0"/>
              </a:rPr>
              <a:t>. few/no qual. 80% +</a:t>
            </a:r>
          </a:p>
        </p:txBody>
      </p:sp>
    </p:spTree>
    <p:extLst>
      <p:ext uri="{BB962C8B-B14F-4D97-AF65-F5344CB8AC3E}">
        <p14:creationId xmlns:p14="http://schemas.microsoft.com/office/powerpoint/2010/main" val="3028130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4294967295"/>
            <p:custDataLst>
              <p:tags r:id="rId1"/>
            </p:custDataLst>
          </p:nvPr>
        </p:nvSpPr>
        <p:spPr bwMode="auto">
          <a:xfrm>
            <a:off x="323849" y="862638"/>
            <a:ext cx="8639397" cy="4455050"/>
          </a:xfrm>
          <a:prstGeom prst="rect">
            <a:avLst/>
          </a:prstGeom>
          <a:noFill/>
          <a:ln algn="ctr">
            <a:miter lim="800000"/>
            <a:headEnd/>
            <a:tailEnd/>
          </a:ln>
        </p:spPr>
        <p:txBody>
          <a:bodyPr wrap="square" lIns="91424" tIns="45712" rIns="91424" bIns="45712">
            <a:spAutoFit/>
          </a:bodyPr>
          <a:lstStyle/>
          <a:p>
            <a:pPr marL="0" indent="0" defTabSz="966788" eaLnBrk="1" hangingPunct="1">
              <a:spcBef>
                <a:spcPts val="300"/>
              </a:spcBef>
              <a:spcAft>
                <a:spcPts val="600"/>
              </a:spcAft>
              <a:buNone/>
            </a:pPr>
            <a:r>
              <a:rPr lang="en-US" sz="1100" i="1" dirty="0">
                <a:latin typeface="Tahoma" panose="020B0604030504040204" pitchFamily="34" charset="0"/>
                <a:ea typeface="Tahoma" panose="020B0604030504040204" pitchFamily="34" charset="0"/>
                <a:cs typeface="Tahoma" panose="020B0604030504040204" pitchFamily="34" charset="0"/>
              </a:rPr>
              <a:t>Methodology and respondent profiles</a:t>
            </a:r>
          </a:p>
          <a:p>
            <a:pPr marL="171450" indent="-171450" defTabSz="966788" eaLnBrk="1" hangingPunct="1">
              <a:spcBef>
                <a:spcPct val="0"/>
              </a:spcBef>
              <a:spcAft>
                <a:spcPts val="600"/>
              </a:spcAft>
              <a:buFont typeface="Wingdings" panose="05000000000000000000" pitchFamily="2" charset="2"/>
              <a:buChar char="§"/>
            </a:pPr>
            <a:r>
              <a:rPr lang="en-US" sz="1100" dirty="0">
                <a:latin typeface="Tahoma" panose="020B0604030504040204" pitchFamily="34" charset="0"/>
                <a:ea typeface="Tahoma" panose="020B0604030504040204" pitchFamily="34" charset="0"/>
                <a:cs typeface="Tahoma" panose="020B0604030504040204" pitchFamily="34" charset="0"/>
              </a:rPr>
              <a:t>The survey was conducted using a combined telephone-online methodology of 306 companies located on the territory served by the Gatineau Valley SADC. </a:t>
            </a:r>
          </a:p>
          <a:p>
            <a:pPr marL="171450" indent="-171450" defTabSz="966788" eaLnBrk="1" hangingPunct="1">
              <a:spcBef>
                <a:spcPct val="0"/>
              </a:spcBef>
              <a:spcAft>
                <a:spcPts val="600"/>
              </a:spcAft>
              <a:buFont typeface="Wingdings" panose="05000000000000000000" pitchFamily="2" charset="2"/>
              <a:buChar char="§"/>
            </a:pPr>
            <a:r>
              <a:rPr lang="en-US" sz="1100" kern="1200" dirty="0">
                <a:latin typeface="Tahoma" panose="020B0604030504040204" pitchFamily="34" charset="0"/>
                <a:ea typeface="Tahoma" panose="020B0604030504040204" pitchFamily="34" charset="0"/>
                <a:cs typeface="Tahoma" panose="020B0604030504040204" pitchFamily="34" charset="0"/>
              </a:rPr>
              <a:t>Most of the persons who participated owned the companies surveyed (82%). </a:t>
            </a:r>
          </a:p>
          <a:p>
            <a:pPr marL="171450" indent="-171450" defTabSz="966788" eaLnBrk="1" hangingPunct="1">
              <a:spcBef>
                <a:spcPct val="0"/>
              </a:spcBef>
              <a:spcAft>
                <a:spcPts val="600"/>
              </a:spcAft>
              <a:buFont typeface="Wingdings" panose="05000000000000000000" pitchFamily="2" charset="2"/>
              <a:buChar char="§"/>
            </a:pPr>
            <a:r>
              <a:rPr lang="en-US" sz="1100" dirty="0">
                <a:latin typeface="Tahoma" panose="020B0604030504040204" pitchFamily="34" charset="0"/>
                <a:ea typeface="Tahoma" panose="020B0604030504040204" pitchFamily="34" charset="0"/>
                <a:cs typeface="Tahoma" panose="020B0604030504040204" pitchFamily="34" charset="0"/>
              </a:rPr>
              <a:t>Slightly more than half of the owners of the companies surveyed were men (56%), 55 years of age or older (51%), owners for more than 15 years (51%) and have high school or less (52%). </a:t>
            </a:r>
          </a:p>
          <a:p>
            <a:pPr marL="171450" indent="-171450" defTabSz="966788" eaLnBrk="1" hangingPunct="1">
              <a:spcBef>
                <a:spcPct val="0"/>
              </a:spcBef>
              <a:spcAft>
                <a:spcPts val="600"/>
              </a:spcAft>
              <a:buFont typeface="Wingdings" panose="05000000000000000000" pitchFamily="2" charset="2"/>
              <a:buChar char="§"/>
            </a:pPr>
            <a:r>
              <a:rPr lang="en-US" sz="1100" dirty="0">
                <a:latin typeface="Tahoma" panose="020B0604030504040204" pitchFamily="34" charset="0"/>
                <a:ea typeface="Tahoma" panose="020B0604030504040204" pitchFamily="34" charset="0"/>
                <a:cs typeface="Tahoma" panose="020B0604030504040204" pitchFamily="34" charset="0"/>
              </a:rPr>
              <a:t>About two-thirds (65%) of the companies surveyed have employees. Companies in the region are active in the following sectors: commerce/accommodation/restauration (28%), primary/transport sector (20%), professional services (17%), other services (17%), secondary sector (14%) and public administration (3%). </a:t>
            </a:r>
          </a:p>
          <a:p>
            <a:pPr marL="0" indent="0" defTabSz="966788" eaLnBrk="1" hangingPunct="1">
              <a:spcBef>
                <a:spcPct val="0"/>
              </a:spcBef>
              <a:spcAft>
                <a:spcPts val="600"/>
              </a:spcAft>
              <a:buNone/>
            </a:pPr>
            <a:endParaRPr lang="en-US" sz="1100" dirty="0">
              <a:latin typeface="Tahoma" panose="020B0604030504040204" pitchFamily="34" charset="0"/>
              <a:ea typeface="Tahoma" panose="020B0604030504040204" pitchFamily="34" charset="0"/>
              <a:cs typeface="Tahoma" panose="020B0604030504040204" pitchFamily="34" charset="0"/>
            </a:endParaRPr>
          </a:p>
          <a:p>
            <a:pPr marL="0" indent="0" defTabSz="966788" eaLnBrk="1" hangingPunct="1">
              <a:spcBef>
                <a:spcPts val="300"/>
              </a:spcBef>
              <a:spcAft>
                <a:spcPts val="600"/>
              </a:spcAft>
              <a:buNone/>
            </a:pPr>
            <a:r>
              <a:rPr lang="en-US" sz="1100" i="1" dirty="0">
                <a:latin typeface="Tahoma" panose="020B0604030504040204" pitchFamily="34" charset="0"/>
                <a:ea typeface="Tahoma" panose="020B0604030504040204" pitchFamily="34" charset="0"/>
                <a:cs typeface="Tahoma" panose="020B0604030504040204" pitchFamily="34" charset="0"/>
              </a:rPr>
              <a:t>Job profiles</a:t>
            </a:r>
          </a:p>
          <a:p>
            <a:pPr marL="171450" indent="-171450" defTabSz="966788" eaLnBrk="1" hangingPunct="1">
              <a:spcBef>
                <a:spcPct val="0"/>
              </a:spcBef>
              <a:spcAft>
                <a:spcPts val="600"/>
              </a:spcAft>
              <a:buFont typeface="Wingdings" panose="05000000000000000000" pitchFamily="2" charset="2"/>
              <a:buChar char="§"/>
            </a:pPr>
            <a:r>
              <a:rPr lang="en-US" sz="1100" dirty="0">
                <a:latin typeface="Tahoma" panose="020B0604030504040204" pitchFamily="34" charset="0"/>
                <a:ea typeface="Tahoma" panose="020B0604030504040204" pitchFamily="34" charset="0"/>
                <a:cs typeface="Tahoma" panose="020B0604030504040204" pitchFamily="34" charset="0"/>
              </a:rPr>
              <a:t>The companies surveyed have 14.9 employees on average, i.e., 7.4 full time (50%), 3.9 part time (26%) and 3.6% seasonal (24%). However, one half of them (50%) do not have any part-time employees and 55% have no seasonal employees. The primary/transport sector employs fewer people in total (6.2) than the other sectors.</a:t>
            </a:r>
          </a:p>
          <a:p>
            <a:pPr marL="171450" indent="-171450" defTabSz="966788" eaLnBrk="1" hangingPunct="1">
              <a:spcBef>
                <a:spcPct val="0"/>
              </a:spcBef>
              <a:spcAft>
                <a:spcPts val="600"/>
              </a:spcAft>
              <a:buFont typeface="Wingdings" panose="05000000000000000000" pitchFamily="2" charset="2"/>
              <a:buChar char="§"/>
            </a:pPr>
            <a:r>
              <a:rPr lang="en-US" sz="1100" dirty="0">
                <a:latin typeface="Tahoma" panose="020B0604030504040204" pitchFamily="34" charset="0"/>
                <a:ea typeface="Tahoma" panose="020B0604030504040204" pitchFamily="34" charset="0"/>
                <a:cs typeface="Tahoma" panose="020B0604030504040204" pitchFamily="34" charset="0"/>
              </a:rPr>
              <a:t>Part-time employees work 22.3 hours per week on average and seasonal workers 21.2 hours. These proportions have been stable (72%, 73%) or have increased (19%, 17%) in the past 3 years. Almost 50% of seasonal employees are hired in April and May. Almost one-quarter (27%) of seasonal workers have to be replaced each year.</a:t>
            </a:r>
          </a:p>
          <a:p>
            <a:pPr marL="171450" indent="-171450" defTabSz="966788" eaLnBrk="1" hangingPunct="1">
              <a:spcBef>
                <a:spcPct val="0"/>
              </a:spcBef>
              <a:spcAft>
                <a:spcPts val="600"/>
              </a:spcAft>
              <a:buFont typeface="Wingdings" panose="05000000000000000000" pitchFamily="2" charset="2"/>
              <a:buChar char="§"/>
            </a:pPr>
            <a:r>
              <a:rPr lang="en-US" sz="1100" dirty="0">
                <a:latin typeface="Tahoma" panose="020B0604030504040204" pitchFamily="34" charset="0"/>
                <a:ea typeface="Tahoma" panose="020B0604030504040204" pitchFamily="34" charset="0"/>
                <a:cs typeface="Tahoma" panose="020B0604030504040204" pitchFamily="34" charset="0"/>
              </a:rPr>
              <a:t>Employees in the region are 54% male and 46% female and are distributed relatively equal in terms of their age: less than 35 (31%) 35-54 (40%), and 55 and over (30%). Almost 2/3 (61%) of employees have less than 10 years’ seniority in the company.</a:t>
            </a:r>
          </a:p>
          <a:p>
            <a:pPr marL="171450" indent="-171450" defTabSz="966788" eaLnBrk="1" hangingPunct="1">
              <a:spcBef>
                <a:spcPct val="0"/>
              </a:spcBef>
              <a:spcAft>
                <a:spcPts val="600"/>
              </a:spcAft>
              <a:buFont typeface="Wingdings" panose="05000000000000000000" pitchFamily="2" charset="2"/>
              <a:buChar char="§"/>
            </a:pPr>
            <a:r>
              <a:rPr lang="en-US" sz="1100" dirty="0">
                <a:latin typeface="Tahoma" panose="020B0604030504040204" pitchFamily="34" charset="0"/>
                <a:ea typeface="Tahoma" panose="020B0604030504040204" pitchFamily="34" charset="0"/>
                <a:cs typeface="Tahoma" panose="020B0604030504040204" pitchFamily="34" charset="0"/>
              </a:rPr>
              <a:t>A union is present in only one company out of 10, and 50% of jobs are described as having few or no qualifications, i.e., no diploma or only a general high school diploma is required.</a:t>
            </a:r>
          </a:p>
        </p:txBody>
      </p:sp>
      <p:sp>
        <p:nvSpPr>
          <p:cNvPr id="6148" name="Rectangle 4"/>
          <p:cNvSpPr>
            <a:spLocks noChangeArrowheads="1"/>
          </p:cNvSpPr>
          <p:nvPr/>
        </p:nvSpPr>
        <p:spPr bwMode="auto">
          <a:xfrm>
            <a:off x="271132" y="108099"/>
            <a:ext cx="7522535"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Highlights</a:t>
            </a:r>
          </a:p>
        </p:txBody>
      </p:sp>
      <p:sp>
        <p:nvSpPr>
          <p:cNvPr id="6" name="Espace réservé du numéro de diapositive 1"/>
          <p:cNvSpPr txBox="1">
            <a:spLocks/>
          </p:cNvSpPr>
          <p:nvPr/>
        </p:nvSpPr>
        <p:spPr bwMode="auto">
          <a:xfrm>
            <a:off x="8080744" y="6208418"/>
            <a:ext cx="346554"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3</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4127" y="12534"/>
            <a:ext cx="691304" cy="667950"/>
          </a:xfrm>
          <a:prstGeom prst="rect">
            <a:avLst/>
          </a:prstGeom>
        </p:spPr>
      </p:pic>
    </p:spTree>
    <p:extLst>
      <p:ext uri="{BB962C8B-B14F-4D97-AF65-F5344CB8AC3E}">
        <p14:creationId xmlns:p14="http://schemas.microsoft.com/office/powerpoint/2010/main" val="398811039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622" y="1958989"/>
            <a:ext cx="7053263" cy="181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Espace réservé du numéro de diapositive 1"/>
          <p:cNvSpPr txBox="1">
            <a:spLocks/>
          </p:cNvSpPr>
          <p:nvPr/>
        </p:nvSpPr>
        <p:spPr bwMode="auto">
          <a:xfrm>
            <a:off x="7963786" y="6208418"/>
            <a:ext cx="46351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30</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7" name="Rectangle 16"/>
          <p:cNvSpPr/>
          <p:nvPr/>
        </p:nvSpPr>
        <p:spPr>
          <a:xfrm>
            <a:off x="604358" y="4645792"/>
            <a:ext cx="7905421" cy="430887"/>
          </a:xfrm>
          <a:prstGeom prst="rect">
            <a:avLst/>
          </a:prstGeom>
        </p:spPr>
        <p:txBody>
          <a:bodyPr wrap="square">
            <a:spAutoFit/>
          </a:bodyPr>
          <a:lstStyle/>
          <a:p>
            <a:pPr marL="171450" indent="-171450">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Over half the companies that hire seasonal workers (54%) would be interested in cooperating with other companies that have different hiring seasons to fill seasonal positions.</a:t>
            </a:r>
            <a:endParaRPr lang="en-CA" altLang="fr-FR" sz="1100" b="0" dirty="0">
              <a:latin typeface="Tahoma" panose="020B0604030504040204" pitchFamily="34" charset="0"/>
              <a:ea typeface="Tahoma" panose="020B0604030504040204" pitchFamily="34" charset="0"/>
              <a:cs typeface="Tahoma" panose="020B0604030504040204" pitchFamily="34" charset="0"/>
            </a:endParaRPr>
          </a:p>
        </p:txBody>
      </p:sp>
      <p:pic>
        <p:nvPicPr>
          <p:cNvPr id="22" name="Imag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4127" y="12534"/>
            <a:ext cx="691304" cy="667950"/>
          </a:xfrm>
          <a:prstGeom prst="rect">
            <a:avLst/>
          </a:prstGeom>
        </p:spPr>
      </p:pic>
      <p:sp>
        <p:nvSpPr>
          <p:cNvPr id="28"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en-US" sz="2000" b="0" dirty="0">
                <a:latin typeface="Tahoma" pitchFamily="34" charset="0"/>
              </a:rPr>
              <a:t>6. 	Recruiting</a:t>
            </a:r>
          </a:p>
        </p:txBody>
      </p:sp>
      <p:sp>
        <p:nvSpPr>
          <p:cNvPr id="29" name="Rectangle 1"/>
          <p:cNvSpPr>
            <a:spLocks noChangeArrowheads="1"/>
          </p:cNvSpPr>
          <p:nvPr/>
        </p:nvSpPr>
        <p:spPr bwMode="auto">
          <a:xfrm>
            <a:off x="457195" y="1015168"/>
            <a:ext cx="726926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712788" lvl="0" indent="-712788"/>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Figure 13</a:t>
            </a:r>
            <a:r>
              <a:rPr lang="en-US" altLang="fr-FR" sz="900" dirty="0">
                <a:latin typeface="Tahoma" pitchFamily="34" charset="0"/>
                <a:ea typeface="Times New Roman" pitchFamily="18" charset="0"/>
                <a:cs typeface="Tahoma" pitchFamily="34" charset="0"/>
              </a:rPr>
              <a:t> – Interest in cooperating with employers who have different hiring seasons to fill seasonal positions </a:t>
            </a:r>
            <a:r>
              <a:rPr lang="en-US" altLang="fr-FR" sz="800" b="0" dirty="0">
                <a:latin typeface="Tahoma" pitchFamily="34" charset="0"/>
                <a:ea typeface="Times New Roman" pitchFamily="18" charset="0"/>
                <a:cs typeface="Tahoma" pitchFamily="34" charset="0"/>
              </a:rPr>
              <a:t>(n=90</a:t>
            </a:r>
            <a:r>
              <a:rPr lang="fr-CA" altLang="fr-FR" sz="800" b="0" dirty="0">
                <a:latin typeface="Tahoma" pitchFamily="34" charset="0"/>
                <a:ea typeface="Times New Roman" pitchFamily="18" charset="0"/>
                <a:cs typeface="Tahoma" pitchFamily="34" charset="0"/>
              </a:rPr>
              <a:t>)</a:t>
            </a:r>
            <a:r>
              <a:rPr lang="fr-CA" sz="900" dirty="0">
                <a:latin typeface="Tahoma" pitchFamily="34" charset="0"/>
                <a:ea typeface="Times New Roman" pitchFamily="18" charset="0"/>
                <a:cs typeface="Tahoma" pitchFamily="34" charset="0"/>
              </a:rPr>
              <a:t> </a:t>
            </a:r>
            <a:endParaRPr lang="fr-CA" altLang="fr-FR" sz="900" dirty="0">
              <a:latin typeface="Tahoma" pitchFamily="34" charset="0"/>
              <a:ea typeface="Times New Roman" pitchFamily="18" charset="0"/>
              <a:cs typeface="Tahoma" pitchFamily="34" charset="0"/>
            </a:endParaRPr>
          </a:p>
        </p:txBody>
      </p:sp>
      <p:sp>
        <p:nvSpPr>
          <p:cNvPr id="33" name="ZoneTexte 32"/>
          <p:cNvSpPr txBox="1">
            <a:spLocks noChangeArrowheads="1"/>
          </p:cNvSpPr>
          <p:nvPr/>
        </p:nvSpPr>
        <p:spPr bwMode="auto">
          <a:xfrm>
            <a:off x="5939432" y="1819971"/>
            <a:ext cx="674776" cy="224164"/>
          </a:xfrm>
          <a:prstGeom prst="rect">
            <a:avLst/>
          </a:prstGeom>
          <a:noFill/>
          <a:ln w="19050">
            <a:noFill/>
            <a:prstDash val="sysDot"/>
            <a:miter lim="800000"/>
            <a:headEnd/>
            <a:tailEnd/>
          </a:ln>
        </p:spPr>
        <p:txBody>
          <a:bodyPr wrap="square">
            <a:spAutoFit/>
          </a:bodyPr>
          <a:lstStyle/>
          <a:p>
            <a:pPr>
              <a:lnSpc>
                <a:spcPct val="120000"/>
              </a:lnSpc>
            </a:pPr>
            <a:r>
              <a:rPr lang="fr-CA" sz="800" dirty="0">
                <a:latin typeface="Tahoma" panose="020B0604030504040204" pitchFamily="34" charset="0"/>
                <a:ea typeface="Tahoma" panose="020B0604030504040204" pitchFamily="34" charset="0"/>
                <a:cs typeface="Tahoma" panose="020B0604030504040204" pitchFamily="34" charset="0"/>
              </a:rPr>
              <a:t>54%</a:t>
            </a:r>
            <a:endParaRPr lang="fr-CA" sz="800" b="0" dirty="0">
              <a:latin typeface="Tahoma" panose="020B0604030504040204" pitchFamily="34" charset="0"/>
              <a:ea typeface="Tahoma" panose="020B0604030504040204" pitchFamily="34" charset="0"/>
              <a:cs typeface="Tahoma" panose="020B0604030504040204" pitchFamily="34" charset="0"/>
            </a:endParaRPr>
          </a:p>
        </p:txBody>
      </p:sp>
      <p:sp>
        <p:nvSpPr>
          <p:cNvPr id="34" name="Accolade fermante 33"/>
          <p:cNvSpPr/>
          <p:nvPr/>
        </p:nvSpPr>
        <p:spPr bwMode="auto">
          <a:xfrm rot="16200000">
            <a:off x="6078940" y="718722"/>
            <a:ext cx="204366" cy="2878005"/>
          </a:xfrm>
          <a:prstGeom prst="rightBrac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CA" sz="1800" b="1" i="0" u="none" strike="noStrike" cap="none" normalizeH="0" baseline="0" dirty="0">
              <a:ln>
                <a:noFill/>
              </a:ln>
              <a:solidFill>
                <a:schemeClr val="tx1"/>
              </a:solidFill>
              <a:effectLst/>
              <a:latin typeface="Arial" pitchFamily="34" charset="0"/>
            </a:endParaRPr>
          </a:p>
        </p:txBody>
      </p:sp>
      <p:sp>
        <p:nvSpPr>
          <p:cNvPr id="35" name="ZoneTexte 34"/>
          <p:cNvSpPr txBox="1">
            <a:spLocks noChangeArrowheads="1"/>
          </p:cNvSpPr>
          <p:nvPr/>
        </p:nvSpPr>
        <p:spPr bwMode="auto">
          <a:xfrm>
            <a:off x="3213319" y="1812866"/>
            <a:ext cx="674776" cy="224164"/>
          </a:xfrm>
          <a:prstGeom prst="rect">
            <a:avLst/>
          </a:prstGeom>
          <a:noFill/>
          <a:ln w="19050">
            <a:noFill/>
            <a:prstDash val="sysDot"/>
            <a:miter lim="800000"/>
            <a:headEnd/>
            <a:tailEnd/>
          </a:ln>
        </p:spPr>
        <p:txBody>
          <a:bodyPr wrap="square">
            <a:spAutoFit/>
          </a:bodyPr>
          <a:lstStyle/>
          <a:p>
            <a:pPr>
              <a:lnSpc>
                <a:spcPct val="120000"/>
              </a:lnSpc>
            </a:pPr>
            <a:r>
              <a:rPr lang="fr-CA" sz="800" dirty="0">
                <a:latin typeface="Tahoma" panose="020B0604030504040204" pitchFamily="34" charset="0"/>
                <a:ea typeface="Tahoma" panose="020B0604030504040204" pitchFamily="34" charset="0"/>
                <a:cs typeface="Tahoma" panose="020B0604030504040204" pitchFamily="34" charset="0"/>
              </a:rPr>
              <a:t>46%</a:t>
            </a:r>
            <a:endParaRPr lang="fr-CA" sz="800" b="0" dirty="0">
              <a:latin typeface="Tahoma" panose="020B0604030504040204" pitchFamily="34" charset="0"/>
              <a:ea typeface="Tahoma" panose="020B0604030504040204" pitchFamily="34" charset="0"/>
              <a:cs typeface="Tahoma" panose="020B0604030504040204" pitchFamily="34" charset="0"/>
            </a:endParaRPr>
          </a:p>
        </p:txBody>
      </p:sp>
      <p:sp>
        <p:nvSpPr>
          <p:cNvPr id="36" name="Accolade fermante 35"/>
          <p:cNvSpPr/>
          <p:nvPr/>
        </p:nvSpPr>
        <p:spPr bwMode="auto">
          <a:xfrm rot="16200000">
            <a:off x="3312380" y="918770"/>
            <a:ext cx="204366" cy="2484985"/>
          </a:xfrm>
          <a:prstGeom prst="rightBrac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CA" sz="1800" b="1" i="0" u="none" strike="noStrike" cap="none" normalizeH="0" baseline="0" dirty="0">
              <a:ln>
                <a:noFill/>
              </a:ln>
              <a:solidFill>
                <a:schemeClr val="tx1"/>
              </a:solidFill>
              <a:effectLst/>
              <a:latin typeface="Arial" pitchFamily="34" charset="0"/>
            </a:endParaRPr>
          </a:p>
        </p:txBody>
      </p:sp>
      <p:sp>
        <p:nvSpPr>
          <p:cNvPr id="19" name="Rectangle 18"/>
          <p:cNvSpPr/>
          <p:nvPr/>
        </p:nvSpPr>
        <p:spPr>
          <a:xfrm>
            <a:off x="3388841" y="3846189"/>
            <a:ext cx="2384638" cy="207749"/>
          </a:xfrm>
          <a:prstGeom prst="rect">
            <a:avLst/>
          </a:prstGeom>
        </p:spPr>
        <p:txBody>
          <a:bodyPr wrap="square">
            <a:spAutoFit/>
          </a:bodyPr>
          <a:lstStyle/>
          <a:p>
            <a:pPr>
              <a:spcAft>
                <a:spcPts val="600"/>
              </a:spcAft>
            </a:pPr>
            <a:r>
              <a:rPr lang="en-CA" sz="750" b="0" dirty="0">
                <a:latin typeface="Tahoma" panose="020B0604030504040204" pitchFamily="34" charset="0"/>
                <a:ea typeface="Tahoma" panose="020B0604030504040204" pitchFamily="34" charset="0"/>
                <a:cs typeface="Tahoma" panose="020B0604030504040204" pitchFamily="34" charset="0"/>
              </a:rPr>
              <a:t>Excludes </a:t>
            </a:r>
            <a:r>
              <a:rPr lang="en-CA" sz="750" b="0" i="1" dirty="0">
                <a:latin typeface="Tahoma" panose="020B0604030504040204" pitchFamily="34" charset="0"/>
                <a:ea typeface="Tahoma" panose="020B0604030504040204" pitchFamily="34" charset="0"/>
                <a:cs typeface="Tahoma" panose="020B0604030504040204" pitchFamily="34" charset="0"/>
              </a:rPr>
              <a:t>Don’t know</a:t>
            </a:r>
            <a:r>
              <a:rPr lang="en-CA" sz="750" b="0" dirty="0">
                <a:latin typeface="Tahoma" panose="020B0604030504040204" pitchFamily="34" charset="0"/>
                <a:ea typeface="Tahoma" panose="020B0604030504040204" pitchFamily="34" charset="0"/>
                <a:cs typeface="Tahoma" panose="020B0604030504040204" pitchFamily="34" charset="0"/>
              </a:rPr>
              <a:t> and </a:t>
            </a:r>
            <a:r>
              <a:rPr lang="en-CA" sz="750" b="0" i="1" dirty="0">
                <a:latin typeface="Tahoma" panose="020B0604030504040204" pitchFamily="34" charset="0"/>
                <a:ea typeface="Tahoma" panose="020B0604030504040204" pitchFamily="34" charset="0"/>
                <a:cs typeface="Tahoma" panose="020B0604030504040204" pitchFamily="34" charset="0"/>
              </a:rPr>
              <a:t>Non applicable</a:t>
            </a:r>
            <a:r>
              <a:rPr lang="en-CA" sz="750" b="0" dirty="0">
                <a:latin typeface="Tahoma" panose="020B0604030504040204" pitchFamily="34" charset="0"/>
                <a:ea typeface="Tahoma" panose="020B0604030504040204" pitchFamily="34" charset="0"/>
                <a:cs typeface="Tahoma" panose="020B0604030504040204" pitchFamily="34" charset="0"/>
              </a:rPr>
              <a:t> responses.</a:t>
            </a:r>
          </a:p>
        </p:txBody>
      </p:sp>
      <p:sp>
        <p:nvSpPr>
          <p:cNvPr id="21" name="ZoneTexte 20"/>
          <p:cNvSpPr txBox="1">
            <a:spLocks noChangeArrowheads="1"/>
          </p:cNvSpPr>
          <p:nvPr/>
        </p:nvSpPr>
        <p:spPr bwMode="auto">
          <a:xfrm>
            <a:off x="7741163" y="1693383"/>
            <a:ext cx="1224249" cy="1025922"/>
          </a:xfrm>
          <a:prstGeom prst="rect">
            <a:avLst/>
          </a:prstGeom>
          <a:noFill/>
          <a:ln w="19050">
            <a:noFill/>
            <a:prstDash val="sysDot"/>
            <a:miter lim="800000"/>
            <a:headEnd/>
            <a:tailEnd/>
          </a:ln>
        </p:spPr>
        <p:txBody>
          <a:bodyPr wrap="square">
            <a:spAutoFit/>
          </a:bodyPr>
          <a:lstStyle/>
          <a:p>
            <a:pPr algn="ctr">
              <a:lnSpc>
                <a:spcPct val="120000"/>
              </a:lnSpc>
              <a:spcAft>
                <a:spcPts val="600"/>
              </a:spcAft>
            </a:pPr>
            <a:r>
              <a:rPr lang="en-US" sz="900" b="0" dirty="0">
                <a:latin typeface="Tahoma" panose="020B0604030504040204" pitchFamily="34" charset="0"/>
                <a:ea typeface="Tahoma" panose="020B0604030504040204" pitchFamily="34" charset="0"/>
                <a:cs typeface="Tahoma" panose="020B0604030504040204" pitchFamily="34" charset="0"/>
              </a:rPr>
              <a:t>% of don’t know and non-applicable</a:t>
            </a:r>
          </a:p>
          <a:p>
            <a:pPr algn="ctr">
              <a:lnSpc>
                <a:spcPct val="120000"/>
              </a:lnSpc>
              <a:spcAft>
                <a:spcPts val="100"/>
              </a:spcAft>
            </a:pPr>
            <a:endParaRPr lang="en-US" sz="900" b="0" dirty="0">
              <a:latin typeface="Tahoma" panose="020B0604030504040204" pitchFamily="34" charset="0"/>
              <a:ea typeface="Tahoma" panose="020B0604030504040204" pitchFamily="34" charset="0"/>
              <a:cs typeface="Tahoma" panose="020B0604030504040204" pitchFamily="34" charset="0"/>
            </a:endParaRPr>
          </a:p>
          <a:p>
            <a:pPr algn="ctr">
              <a:lnSpc>
                <a:spcPct val="120000"/>
              </a:lnSpc>
              <a:spcAft>
                <a:spcPts val="100"/>
              </a:spcAft>
            </a:pPr>
            <a:endParaRPr lang="en-US" sz="900" b="0" dirty="0">
              <a:latin typeface="Tahoma" panose="020B0604030504040204" pitchFamily="34" charset="0"/>
              <a:ea typeface="Tahoma" panose="020B0604030504040204" pitchFamily="34" charset="0"/>
              <a:cs typeface="Tahoma" panose="020B0604030504040204" pitchFamily="34" charset="0"/>
            </a:endParaRPr>
          </a:p>
          <a:p>
            <a:pPr algn="ctr">
              <a:lnSpc>
                <a:spcPct val="120000"/>
              </a:lnSpc>
              <a:spcAft>
                <a:spcPts val="100"/>
              </a:spcAft>
            </a:pPr>
            <a:r>
              <a:rPr lang="en-US" sz="900" b="0" dirty="0">
                <a:latin typeface="Tahoma" panose="020B0604030504040204" pitchFamily="34" charset="0"/>
                <a:ea typeface="Tahoma" panose="020B0604030504040204" pitchFamily="34" charset="0"/>
                <a:cs typeface="Tahoma" panose="020B0604030504040204" pitchFamily="34" charset="0"/>
              </a:rPr>
              <a:t>13%</a:t>
            </a:r>
          </a:p>
        </p:txBody>
      </p:sp>
    </p:spTree>
    <p:extLst>
      <p:ext uri="{BB962C8B-B14F-4D97-AF65-F5344CB8AC3E}">
        <p14:creationId xmlns:p14="http://schemas.microsoft.com/office/powerpoint/2010/main" val="11725827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3715" y="882123"/>
            <a:ext cx="3709521" cy="5763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Espace réservé du numéro de diapositive 1"/>
          <p:cNvSpPr txBox="1">
            <a:spLocks/>
          </p:cNvSpPr>
          <p:nvPr/>
        </p:nvSpPr>
        <p:spPr bwMode="auto">
          <a:xfrm>
            <a:off x="7963786" y="6208418"/>
            <a:ext cx="46351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31</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32" name="AutoShape 3"/>
          <p:cNvCxnSpPr>
            <a:cxnSpLocks noChangeShapeType="1"/>
            <a:stCxn id="18" idx="1"/>
          </p:cNvCxnSpPr>
          <p:nvPr/>
        </p:nvCxnSpPr>
        <p:spPr bwMode="auto">
          <a:xfrm flipH="1" flipV="1">
            <a:off x="6008912" y="2509936"/>
            <a:ext cx="779699" cy="72512"/>
          </a:xfrm>
          <a:prstGeom prst="straightConnector1">
            <a:avLst/>
          </a:prstGeom>
          <a:noFill/>
          <a:ln w="22225">
            <a:solidFill>
              <a:srgbClr val="F47206"/>
            </a:solidFill>
            <a:round/>
            <a:headEnd/>
            <a:tailEnd/>
          </a:ln>
          <a:extLst>
            <a:ext uri="{909E8E84-426E-40DD-AFC4-6F175D3DCCD1}">
              <a14:hiddenFill xmlns:a14="http://schemas.microsoft.com/office/drawing/2010/main">
                <a:noFill/>
              </a14:hiddenFill>
            </a:ext>
          </a:extLst>
        </p:spPr>
      </p:cxnSp>
      <p:cxnSp>
        <p:nvCxnSpPr>
          <p:cNvPr id="39" name="AutoShape 3"/>
          <p:cNvCxnSpPr>
            <a:cxnSpLocks noChangeShapeType="1"/>
          </p:cNvCxnSpPr>
          <p:nvPr/>
        </p:nvCxnSpPr>
        <p:spPr bwMode="auto">
          <a:xfrm>
            <a:off x="6221526" y="1251454"/>
            <a:ext cx="1138276" cy="30511"/>
          </a:xfrm>
          <a:prstGeom prst="straightConnector1">
            <a:avLst/>
          </a:prstGeom>
          <a:noFill/>
          <a:ln w="22225">
            <a:solidFill>
              <a:srgbClr val="F47206"/>
            </a:solidFill>
            <a:round/>
            <a:headEnd/>
            <a:tailEnd/>
          </a:ln>
          <a:extLst>
            <a:ext uri="{909E8E84-426E-40DD-AFC4-6F175D3DCCD1}">
              <a14:hiddenFill xmlns:a14="http://schemas.microsoft.com/office/drawing/2010/main">
                <a:noFill/>
              </a14:hiddenFill>
            </a:ext>
          </a:extLst>
        </p:spPr>
      </p:cxnSp>
      <p:sp>
        <p:nvSpPr>
          <p:cNvPr id="34" name="Rectangle 2"/>
          <p:cNvSpPr>
            <a:spLocks noChangeArrowheads="1"/>
          </p:cNvSpPr>
          <p:nvPr/>
        </p:nvSpPr>
        <p:spPr bwMode="auto">
          <a:xfrm>
            <a:off x="6880822" y="995767"/>
            <a:ext cx="2011680" cy="667804"/>
          </a:xfrm>
          <a:prstGeom prst="rect">
            <a:avLst/>
          </a:prstGeom>
          <a:solidFill>
            <a:srgbClr val="FFFFFF"/>
          </a:solidFill>
          <a:ln w="22225">
            <a:solidFill>
              <a:srgbClr val="F47206"/>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tabLst>
                <a:tab pos="1435100" algn="l"/>
              </a:tabLst>
              <a:defRPr/>
            </a:pPr>
            <a:r>
              <a:rPr lang="en-US" altLang="fr-FR" sz="800" b="0" dirty="0">
                <a:latin typeface="Tahoma" pitchFamily="34" charset="0"/>
                <a:cs typeface="Arial" pitchFamily="34" charset="0"/>
              </a:rPr>
              <a:t>Commerce/</a:t>
            </a:r>
            <a:r>
              <a:rPr lang="en-US" altLang="fr-FR" sz="800" b="0" dirty="0" err="1">
                <a:latin typeface="Tahoma" pitchFamily="34" charset="0"/>
                <a:cs typeface="Arial" pitchFamily="34" charset="0"/>
              </a:rPr>
              <a:t>accom</a:t>
            </a:r>
            <a:r>
              <a:rPr lang="en-US" altLang="fr-FR" sz="800" b="0" dirty="0">
                <a:latin typeface="Tahoma" pitchFamily="34" charset="0"/>
                <a:cs typeface="Arial" pitchFamily="34" charset="0"/>
              </a:rPr>
              <a:t>/</a:t>
            </a:r>
            <a:r>
              <a:rPr lang="en-US" altLang="fr-FR" sz="800" b="0" dirty="0" err="1">
                <a:latin typeface="Tahoma" pitchFamily="34" charset="0"/>
                <a:cs typeface="Arial" pitchFamily="34" charset="0"/>
              </a:rPr>
              <a:t>restaur</a:t>
            </a:r>
            <a:r>
              <a:rPr lang="en-US" altLang="fr-FR" sz="800" b="0" dirty="0">
                <a:latin typeface="Tahoma" pitchFamily="34" charset="0"/>
                <a:cs typeface="Arial" pitchFamily="34" charset="0"/>
              </a:rPr>
              <a:t>	58%  -</a:t>
            </a:r>
          </a:p>
          <a:p>
            <a:pPr marL="85725" indent="-85725" eaLnBrk="0" hangingPunct="0">
              <a:lnSpc>
                <a:spcPts val="1100"/>
              </a:lnSpc>
              <a:spcBef>
                <a:spcPts val="0"/>
              </a:spcBef>
              <a:buFont typeface="Wingdings" panose="05000000000000000000" pitchFamily="2" charset="2"/>
              <a:buChar char="§"/>
              <a:tabLst>
                <a:tab pos="1435100" algn="l"/>
              </a:tabLst>
              <a:defRPr/>
            </a:pPr>
            <a:r>
              <a:rPr lang="en-US" altLang="fr-FR" sz="800" b="0" dirty="0">
                <a:latin typeface="Tahoma" pitchFamily="34" charset="0"/>
                <a:cs typeface="Arial" pitchFamily="34" charset="0"/>
              </a:rPr>
              <a:t>Medium companies	82% +</a:t>
            </a:r>
          </a:p>
          <a:p>
            <a:pPr marL="85725" indent="-85725" eaLnBrk="0" hangingPunct="0">
              <a:lnSpc>
                <a:spcPts val="1100"/>
              </a:lnSpc>
              <a:spcBef>
                <a:spcPts val="0"/>
              </a:spcBef>
              <a:buFont typeface="Wingdings" panose="05000000000000000000" pitchFamily="2" charset="2"/>
              <a:buChar char="§"/>
              <a:tabLst>
                <a:tab pos="1435100" algn="l"/>
              </a:tabLst>
              <a:defRPr/>
            </a:pPr>
            <a:r>
              <a:rPr lang="en-US" altLang="fr-FR" sz="800" b="0" dirty="0">
                <a:latin typeface="Tahoma" pitchFamily="34" charset="0"/>
                <a:cs typeface="Arial" pitchFamily="34" charset="0"/>
              </a:rPr>
              <a:t>Large companies	83% +</a:t>
            </a:r>
          </a:p>
          <a:p>
            <a:pPr marL="85725" lvl="0" indent="-85725" eaLnBrk="0" hangingPunct="0">
              <a:lnSpc>
                <a:spcPts val="1100"/>
              </a:lnSpc>
              <a:spcBef>
                <a:spcPts val="0"/>
              </a:spcBef>
              <a:buFont typeface="Wingdings" panose="05000000000000000000" pitchFamily="2" charset="2"/>
              <a:buChar char="§"/>
              <a:tabLst>
                <a:tab pos="1435100" algn="l"/>
              </a:tabLst>
              <a:defRPr/>
            </a:pPr>
            <a:r>
              <a:rPr lang="en-US" sz="800" b="0" dirty="0">
                <a:latin typeface="Tahoma" pitchFamily="34" charset="0"/>
                <a:cs typeface="Arial" pitchFamily="34" charset="0"/>
              </a:rPr>
              <a:t>1-49% </a:t>
            </a:r>
            <a:r>
              <a:rPr lang="en-US" sz="800" b="0" dirty="0" err="1">
                <a:latin typeface="Tahoma" pitchFamily="34" charset="0"/>
                <a:cs typeface="Arial" pitchFamily="34" charset="0"/>
              </a:rPr>
              <a:t>empl</a:t>
            </a:r>
            <a:r>
              <a:rPr lang="en-US" sz="800" b="0" dirty="0">
                <a:latin typeface="Tahoma" pitchFamily="34" charset="0"/>
                <a:cs typeface="Arial" pitchFamily="34" charset="0"/>
              </a:rPr>
              <a:t>. few/no qual.	91% +</a:t>
            </a:r>
          </a:p>
        </p:txBody>
      </p:sp>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4127" y="12534"/>
            <a:ext cx="691304" cy="667950"/>
          </a:xfrm>
          <a:prstGeom prst="rect">
            <a:avLst/>
          </a:prstGeom>
        </p:spPr>
      </p:pic>
      <p:sp>
        <p:nvSpPr>
          <p:cNvPr id="13"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en-US" sz="2000" b="0" dirty="0">
                <a:latin typeface="Tahoma" pitchFamily="34" charset="0"/>
              </a:rPr>
              <a:t>7. 	Retaining workers</a:t>
            </a:r>
          </a:p>
        </p:txBody>
      </p:sp>
      <p:sp>
        <p:nvSpPr>
          <p:cNvPr id="15" name="Rectangle 14"/>
          <p:cNvSpPr/>
          <p:nvPr/>
        </p:nvSpPr>
        <p:spPr>
          <a:xfrm>
            <a:off x="228600" y="1767935"/>
            <a:ext cx="2248786" cy="3080330"/>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The main strategies used to help retain employees are competitive compensation (71%), sharing information transparently (68%) and supporting life-work balance (65%). </a:t>
            </a:r>
          </a:p>
          <a:p>
            <a:pPr marL="171450" lvl="0" indent="-171450">
              <a:lnSpc>
                <a:spcPts val="1300"/>
              </a:lnSpc>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Companies also count on helping employees progress (61%), offering flexible schedules (60%) and giving leeway in decision-making (60%). </a:t>
            </a:r>
          </a:p>
          <a:p>
            <a:pPr marL="171450" lvl="0" indent="-171450">
              <a:lnSpc>
                <a:spcPts val="1300"/>
              </a:lnSpc>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The larger the company, the more advantages it offers: training, good compensation, benefits, social activities, etc. </a:t>
            </a:r>
          </a:p>
        </p:txBody>
      </p:sp>
      <p:sp>
        <p:nvSpPr>
          <p:cNvPr id="16" name="Rectangle 1"/>
          <p:cNvSpPr>
            <a:spLocks noChangeArrowheads="1"/>
          </p:cNvSpPr>
          <p:nvPr/>
        </p:nvSpPr>
        <p:spPr bwMode="auto">
          <a:xfrm>
            <a:off x="340232" y="882123"/>
            <a:ext cx="23285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Figure</a:t>
            </a:r>
            <a:r>
              <a:rPr kumimoji="0" lang="en-US" altLang="fr-FR" sz="900" b="1" i="0" u="none" strike="noStrike" cap="none" normalizeH="0" dirty="0">
                <a:ln>
                  <a:noFill/>
                </a:ln>
                <a:solidFill>
                  <a:schemeClr val="tx1"/>
                </a:solidFill>
                <a:effectLst/>
                <a:latin typeface="Tahoma" pitchFamily="34" charset="0"/>
                <a:ea typeface="Times New Roman" pitchFamily="18" charset="0"/>
                <a:cs typeface="Tahoma" pitchFamily="34" charset="0"/>
              </a:rPr>
              <a:t> 14</a:t>
            </a:r>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a:t>
            </a:r>
            <a:r>
              <a:rPr lang="en-US" altLang="fr-FR" sz="900" dirty="0">
                <a:latin typeface="Tahoma" pitchFamily="34" charset="0"/>
                <a:ea typeface="Times New Roman" pitchFamily="18" charset="0"/>
                <a:cs typeface="Tahoma" pitchFamily="34" charset="0"/>
              </a:rPr>
              <a:t>– Practices to help retain workers </a:t>
            </a:r>
            <a:r>
              <a:rPr kumimoji="0" lang="en-US"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(n=198)</a:t>
            </a:r>
            <a:endParaRPr kumimoji="0" lang="en-US" altLang="fr-FR" sz="800" b="0" i="0" u="none" strike="noStrike" cap="none" normalizeH="0" baseline="0" dirty="0">
              <a:ln>
                <a:noFill/>
              </a:ln>
              <a:solidFill>
                <a:schemeClr val="tx1"/>
              </a:solidFill>
              <a:effectLst/>
            </a:endParaRPr>
          </a:p>
        </p:txBody>
      </p:sp>
      <p:sp>
        <p:nvSpPr>
          <p:cNvPr id="17" name="Rectangle 2"/>
          <p:cNvSpPr>
            <a:spLocks noChangeArrowheads="1"/>
          </p:cNvSpPr>
          <p:nvPr/>
        </p:nvSpPr>
        <p:spPr bwMode="auto">
          <a:xfrm>
            <a:off x="6497969" y="4107431"/>
            <a:ext cx="2023846" cy="1101567"/>
          </a:xfrm>
          <a:prstGeom prst="rect">
            <a:avLst/>
          </a:prstGeom>
          <a:solidFill>
            <a:srgbClr val="FFFFFF"/>
          </a:solidFill>
          <a:ln w="22225">
            <a:solidFill>
              <a:srgbClr val="F47206"/>
            </a:solidFill>
            <a:miter lim="800000"/>
            <a:headEnd/>
            <a:tailEnd/>
          </a:ln>
        </p:spPr>
        <p:txBody>
          <a:bodyPr vert="horz" wrap="square" lIns="91440" tIns="45720" rIns="91440" bIns="45720" numCol="1" anchor="t" anchorCtr="0" compatLnSpc="1">
            <a:prstTxWarp prst="textNoShape">
              <a:avLst/>
            </a:prstTxWarp>
          </a:bodyPr>
          <a:lstStyle/>
          <a:p>
            <a:pPr eaLnBrk="0" hangingPunct="0">
              <a:lnSpc>
                <a:spcPts val="1100"/>
              </a:lnSpc>
              <a:spcBef>
                <a:spcPts val="0"/>
              </a:spcBef>
              <a:tabLst>
                <a:tab pos="1435100" algn="l"/>
              </a:tabLst>
              <a:defRPr/>
            </a:pPr>
            <a:r>
              <a:rPr lang="en-CA" altLang="fr-FR" sz="800" b="0" dirty="0">
                <a:latin typeface="Tahoma" pitchFamily="34" charset="0"/>
                <a:cs typeface="Arial" pitchFamily="34" charset="0"/>
              </a:rPr>
              <a:t>Social activities</a:t>
            </a:r>
          </a:p>
          <a:p>
            <a:pPr eaLnBrk="0" hangingPunct="0">
              <a:lnSpc>
                <a:spcPts val="1100"/>
              </a:lnSpc>
              <a:spcBef>
                <a:spcPts val="0"/>
              </a:spcBef>
              <a:tabLst>
                <a:tab pos="1435100" algn="l"/>
              </a:tabLst>
              <a:defRPr/>
            </a:pPr>
            <a:r>
              <a:rPr lang="en-CA" altLang="fr-FR" sz="800" b="0" dirty="0">
                <a:latin typeface="Tahoma" pitchFamily="34" charset="0"/>
                <a:cs typeface="Arial" pitchFamily="34" charset="0"/>
              </a:rPr>
              <a:t>Continuing education program</a:t>
            </a:r>
          </a:p>
          <a:p>
            <a:pPr eaLnBrk="0" hangingPunct="0">
              <a:lnSpc>
                <a:spcPts val="1100"/>
              </a:lnSpc>
              <a:spcBef>
                <a:spcPts val="0"/>
              </a:spcBef>
              <a:tabLst>
                <a:tab pos="1435100" algn="l"/>
              </a:tabLst>
              <a:defRPr/>
            </a:pPr>
            <a:r>
              <a:rPr lang="en-CA" altLang="fr-FR" sz="800" b="0" dirty="0">
                <a:latin typeface="Tahoma" pitchFamily="34" charset="0"/>
                <a:cs typeface="Arial" pitchFamily="34" charset="0"/>
              </a:rPr>
              <a:t>Competitive benefits</a:t>
            </a:r>
          </a:p>
          <a:p>
            <a:pPr marL="85725" indent="-85725" eaLnBrk="0" hangingPunct="0">
              <a:lnSpc>
                <a:spcPts val="1100"/>
              </a:lnSpc>
              <a:spcBef>
                <a:spcPts val="0"/>
              </a:spcBef>
              <a:buFont typeface="Wingdings" panose="05000000000000000000" pitchFamily="2" charset="2"/>
              <a:buChar char="§"/>
              <a:tabLst>
                <a:tab pos="1435100" algn="l"/>
              </a:tabLst>
              <a:defRPr/>
            </a:pPr>
            <a:r>
              <a:rPr lang="en-CA" altLang="fr-FR" sz="800" b="0" dirty="0">
                <a:latin typeface="Tahoma" pitchFamily="34" charset="0"/>
                <a:cs typeface="Arial" pitchFamily="34" charset="0"/>
              </a:rPr>
              <a:t>Large companies	+</a:t>
            </a:r>
          </a:p>
          <a:p>
            <a:pPr marL="85725" lvl="0" indent="-85725" eaLnBrk="0" hangingPunct="0">
              <a:lnSpc>
                <a:spcPts val="1100"/>
              </a:lnSpc>
              <a:spcBef>
                <a:spcPts val="0"/>
              </a:spcBef>
              <a:buFont typeface="Wingdings" panose="05000000000000000000" pitchFamily="2" charset="2"/>
              <a:buChar char="§"/>
              <a:tabLst>
                <a:tab pos="1435100" algn="l"/>
              </a:tabLst>
              <a:defRPr/>
            </a:pPr>
            <a:r>
              <a:rPr lang="en-CA" sz="800" b="0" dirty="0">
                <a:latin typeface="Tahoma" pitchFamily="34" charset="0"/>
                <a:cs typeface="Arial" pitchFamily="34" charset="0"/>
              </a:rPr>
              <a:t>1-49% empl. 55 years+	+</a:t>
            </a:r>
          </a:p>
          <a:p>
            <a:pPr marL="85725" indent="-85725" eaLnBrk="0" hangingPunct="0">
              <a:lnSpc>
                <a:spcPts val="1100"/>
              </a:lnSpc>
              <a:spcBef>
                <a:spcPts val="0"/>
              </a:spcBef>
              <a:buFont typeface="Wingdings" panose="05000000000000000000" pitchFamily="2" charset="2"/>
              <a:buChar char="§"/>
              <a:tabLst>
                <a:tab pos="1435100" algn="l"/>
              </a:tabLst>
              <a:defRPr/>
            </a:pPr>
            <a:r>
              <a:rPr lang="en-CA" sz="800" b="0" dirty="0">
                <a:latin typeface="Tahoma" pitchFamily="34" charset="0"/>
                <a:cs typeface="Arial" pitchFamily="34" charset="0"/>
              </a:rPr>
              <a:t>0% empl. few/no qual.	+</a:t>
            </a:r>
          </a:p>
          <a:p>
            <a:pPr marL="85725" indent="-85725" eaLnBrk="0" hangingPunct="0">
              <a:lnSpc>
                <a:spcPts val="1100"/>
              </a:lnSpc>
              <a:spcBef>
                <a:spcPts val="0"/>
              </a:spcBef>
              <a:buFont typeface="Wingdings" panose="05000000000000000000" pitchFamily="2" charset="2"/>
              <a:buChar char="§"/>
              <a:tabLst>
                <a:tab pos="1435100" algn="l"/>
              </a:tabLst>
              <a:defRPr/>
            </a:pPr>
            <a:r>
              <a:rPr lang="en-CA" sz="800" b="0" dirty="0">
                <a:latin typeface="Tahoma" pitchFamily="34" charset="0"/>
                <a:cs typeface="Arial" pitchFamily="34" charset="0"/>
              </a:rPr>
              <a:t>3+ positions to fill	+</a:t>
            </a:r>
          </a:p>
          <a:p>
            <a:pPr marL="85725" indent="-85725" eaLnBrk="0" hangingPunct="0">
              <a:lnSpc>
                <a:spcPts val="1100"/>
              </a:lnSpc>
              <a:spcBef>
                <a:spcPts val="0"/>
              </a:spcBef>
              <a:buFont typeface="Wingdings" panose="05000000000000000000" pitchFamily="2" charset="2"/>
              <a:buChar char="§"/>
              <a:tabLst>
                <a:tab pos="1073150" algn="l"/>
              </a:tabLst>
              <a:defRPr/>
            </a:pPr>
            <a:endParaRPr lang="en-CA" altLang="fr-FR" sz="800" b="0" dirty="0">
              <a:latin typeface="Tahoma" pitchFamily="34" charset="0"/>
              <a:cs typeface="Arial" pitchFamily="34" charset="0"/>
            </a:endParaRPr>
          </a:p>
          <a:p>
            <a:pPr marL="85725" indent="-85725" eaLnBrk="0" hangingPunct="0">
              <a:lnSpc>
                <a:spcPts val="1100"/>
              </a:lnSpc>
              <a:spcBef>
                <a:spcPts val="0"/>
              </a:spcBef>
              <a:buFont typeface="Wingdings" panose="05000000000000000000" pitchFamily="2" charset="2"/>
              <a:buChar char="§"/>
              <a:tabLst>
                <a:tab pos="1073150" algn="l"/>
              </a:tabLst>
              <a:defRPr/>
            </a:pPr>
            <a:endParaRPr lang="en-CA" altLang="fr-FR" sz="800" b="0" dirty="0">
              <a:latin typeface="Tahoma" pitchFamily="34" charset="0"/>
              <a:cs typeface="Arial" pitchFamily="34" charset="0"/>
            </a:endParaRPr>
          </a:p>
        </p:txBody>
      </p:sp>
      <p:sp>
        <p:nvSpPr>
          <p:cNvPr id="18" name="Rectangle 2"/>
          <p:cNvSpPr>
            <a:spLocks noChangeArrowheads="1"/>
          </p:cNvSpPr>
          <p:nvPr/>
        </p:nvSpPr>
        <p:spPr bwMode="auto">
          <a:xfrm>
            <a:off x="6788611" y="2369017"/>
            <a:ext cx="2011680" cy="426862"/>
          </a:xfrm>
          <a:prstGeom prst="rect">
            <a:avLst/>
          </a:prstGeom>
          <a:solidFill>
            <a:srgbClr val="FFFFFF"/>
          </a:solidFill>
          <a:ln w="22225">
            <a:solidFill>
              <a:srgbClr val="F47206"/>
            </a:solidFill>
            <a:miter lim="800000"/>
            <a:headEnd/>
            <a:tailEnd/>
          </a:ln>
        </p:spPr>
        <p:txBody>
          <a:bodyPr vert="horz" wrap="square" lIns="91440" tIns="45720" rIns="91440" bIns="45720" numCol="1" anchor="t" anchorCtr="0" compatLnSpc="1">
            <a:prstTxWarp prst="textNoShape">
              <a:avLst/>
            </a:prstTxWarp>
          </a:bodyPr>
          <a:lstStyle/>
          <a:p>
            <a:pPr marL="85725" lvl="0" indent="-85725" eaLnBrk="0" hangingPunct="0">
              <a:lnSpc>
                <a:spcPts val="1100"/>
              </a:lnSpc>
              <a:spcBef>
                <a:spcPts val="0"/>
              </a:spcBef>
              <a:buFont typeface="Wingdings" panose="05000000000000000000" pitchFamily="2" charset="2"/>
              <a:buChar char="§"/>
              <a:tabLst>
                <a:tab pos="1435100" algn="l"/>
              </a:tabLst>
              <a:defRPr/>
            </a:pPr>
            <a:r>
              <a:rPr lang="en-US" sz="800" b="0" dirty="0">
                <a:latin typeface="Tahoma" pitchFamily="34" charset="0"/>
                <a:cs typeface="Arial" pitchFamily="34" charset="0"/>
              </a:rPr>
              <a:t>1-49% </a:t>
            </a:r>
            <a:r>
              <a:rPr lang="en-US" sz="800" b="0" dirty="0" err="1">
                <a:latin typeface="Tahoma" pitchFamily="34" charset="0"/>
                <a:cs typeface="Arial" pitchFamily="34" charset="0"/>
              </a:rPr>
              <a:t>empl</a:t>
            </a:r>
            <a:r>
              <a:rPr lang="en-US" sz="800" b="0" dirty="0">
                <a:latin typeface="Tahoma" pitchFamily="34" charset="0"/>
                <a:cs typeface="Arial" pitchFamily="34" charset="0"/>
              </a:rPr>
              <a:t>. few/no qual.     76% +</a:t>
            </a:r>
          </a:p>
          <a:p>
            <a:pPr marL="85725" lvl="0" indent="-85725" eaLnBrk="0" hangingPunct="0">
              <a:lnSpc>
                <a:spcPts val="1100"/>
              </a:lnSpc>
              <a:spcBef>
                <a:spcPts val="0"/>
              </a:spcBef>
              <a:buFont typeface="Wingdings" panose="05000000000000000000" pitchFamily="2" charset="2"/>
              <a:buChar char="§"/>
              <a:tabLst>
                <a:tab pos="1435100" algn="l"/>
              </a:tabLst>
              <a:defRPr/>
            </a:pPr>
            <a:r>
              <a:rPr lang="en-US" sz="800" b="0" dirty="0">
                <a:latin typeface="Tahoma" pitchFamily="34" charset="0"/>
                <a:cs typeface="Arial" pitchFamily="34" charset="0"/>
              </a:rPr>
              <a:t>3+ positions to fill                 78% +</a:t>
            </a:r>
          </a:p>
        </p:txBody>
      </p:sp>
      <p:cxnSp>
        <p:nvCxnSpPr>
          <p:cNvPr id="24" name="AutoShape 3"/>
          <p:cNvCxnSpPr>
            <a:cxnSpLocks noChangeShapeType="1"/>
            <a:stCxn id="25" idx="1"/>
          </p:cNvCxnSpPr>
          <p:nvPr/>
        </p:nvCxnSpPr>
        <p:spPr bwMode="auto">
          <a:xfrm flipH="1">
            <a:off x="6076295" y="2044384"/>
            <a:ext cx="715427" cy="38930"/>
          </a:xfrm>
          <a:prstGeom prst="straightConnector1">
            <a:avLst/>
          </a:prstGeom>
          <a:noFill/>
          <a:ln w="22225">
            <a:solidFill>
              <a:srgbClr val="F47206"/>
            </a:solidFill>
            <a:round/>
            <a:headEnd/>
            <a:tailEnd/>
          </a:ln>
          <a:extLst>
            <a:ext uri="{909E8E84-426E-40DD-AFC4-6F175D3DCCD1}">
              <a14:hiddenFill xmlns:a14="http://schemas.microsoft.com/office/drawing/2010/main">
                <a:noFill/>
              </a14:hiddenFill>
            </a:ext>
          </a:extLst>
        </p:spPr>
      </p:cxnSp>
      <p:sp>
        <p:nvSpPr>
          <p:cNvPr id="25" name="Rectangle 2"/>
          <p:cNvSpPr>
            <a:spLocks noChangeArrowheads="1"/>
          </p:cNvSpPr>
          <p:nvPr/>
        </p:nvSpPr>
        <p:spPr bwMode="auto">
          <a:xfrm>
            <a:off x="6791722" y="1830953"/>
            <a:ext cx="2011680" cy="426862"/>
          </a:xfrm>
          <a:prstGeom prst="rect">
            <a:avLst/>
          </a:prstGeom>
          <a:solidFill>
            <a:srgbClr val="FFFFFF"/>
          </a:solidFill>
          <a:ln w="22225">
            <a:solidFill>
              <a:srgbClr val="F47206"/>
            </a:solidFill>
            <a:miter lim="800000"/>
            <a:headEnd/>
            <a:tailEnd/>
          </a:ln>
        </p:spPr>
        <p:txBody>
          <a:bodyPr vert="horz" wrap="square" lIns="91440" tIns="45720" rIns="91440" bIns="45720" numCol="1" anchor="t" anchorCtr="0" compatLnSpc="1">
            <a:prstTxWarp prst="textNoShape">
              <a:avLst/>
            </a:prstTxWarp>
          </a:bodyPr>
          <a:lstStyle/>
          <a:p>
            <a:pPr marL="85725" lvl="0" indent="-85725" eaLnBrk="0" hangingPunct="0">
              <a:lnSpc>
                <a:spcPts val="1100"/>
              </a:lnSpc>
              <a:spcBef>
                <a:spcPts val="0"/>
              </a:spcBef>
              <a:buFont typeface="Wingdings" panose="05000000000000000000" pitchFamily="2" charset="2"/>
              <a:buChar char="§"/>
              <a:tabLst>
                <a:tab pos="1435100" algn="l"/>
              </a:tabLst>
              <a:defRPr/>
            </a:pPr>
            <a:r>
              <a:rPr lang="en-US" altLang="fr-FR" sz="800" b="0" dirty="0">
                <a:latin typeface="Tahoma" pitchFamily="34" charset="0"/>
                <a:cs typeface="Arial" pitchFamily="34" charset="0"/>
              </a:rPr>
              <a:t>Medium companies           77% +  </a:t>
            </a:r>
            <a:endParaRPr lang="en-US" sz="800" b="0" dirty="0">
              <a:latin typeface="Tahoma" pitchFamily="34" charset="0"/>
              <a:cs typeface="Arial" pitchFamily="34" charset="0"/>
            </a:endParaRPr>
          </a:p>
          <a:p>
            <a:pPr marL="85725" lvl="0" indent="-85725" eaLnBrk="0" hangingPunct="0">
              <a:lnSpc>
                <a:spcPts val="1100"/>
              </a:lnSpc>
              <a:spcBef>
                <a:spcPts val="0"/>
              </a:spcBef>
              <a:buFont typeface="Wingdings" panose="05000000000000000000" pitchFamily="2" charset="2"/>
              <a:buChar char="§"/>
              <a:tabLst>
                <a:tab pos="1435100" algn="l"/>
              </a:tabLst>
              <a:defRPr/>
            </a:pPr>
            <a:r>
              <a:rPr lang="en-US" sz="800" b="0" dirty="0">
                <a:latin typeface="Tahoma" pitchFamily="34" charset="0"/>
                <a:cs typeface="Arial" pitchFamily="34" charset="0"/>
              </a:rPr>
              <a:t>1-49% </a:t>
            </a:r>
            <a:r>
              <a:rPr lang="en-US" sz="800" b="0" dirty="0" err="1">
                <a:latin typeface="Tahoma" pitchFamily="34" charset="0"/>
                <a:cs typeface="Arial" pitchFamily="34" charset="0"/>
              </a:rPr>
              <a:t>empl</a:t>
            </a:r>
            <a:r>
              <a:rPr lang="en-US" sz="800" b="0" dirty="0">
                <a:latin typeface="Tahoma" pitchFamily="34" charset="0"/>
                <a:cs typeface="Arial" pitchFamily="34" charset="0"/>
              </a:rPr>
              <a:t>. 55 years+    75% +</a:t>
            </a:r>
          </a:p>
        </p:txBody>
      </p:sp>
      <p:cxnSp>
        <p:nvCxnSpPr>
          <p:cNvPr id="19" name="AutoShape 3"/>
          <p:cNvCxnSpPr>
            <a:cxnSpLocks noChangeShapeType="1"/>
          </p:cNvCxnSpPr>
          <p:nvPr/>
        </p:nvCxnSpPr>
        <p:spPr bwMode="auto">
          <a:xfrm flipH="1">
            <a:off x="5619063" y="4981575"/>
            <a:ext cx="878906" cy="547355"/>
          </a:xfrm>
          <a:prstGeom prst="straightConnector1">
            <a:avLst/>
          </a:prstGeom>
          <a:noFill/>
          <a:ln w="22225">
            <a:solidFill>
              <a:srgbClr val="F47206"/>
            </a:solidFill>
            <a:round/>
            <a:headEnd/>
            <a:tailEnd/>
          </a:ln>
          <a:extLst>
            <a:ext uri="{909E8E84-426E-40DD-AFC4-6F175D3DCCD1}">
              <a14:hiddenFill xmlns:a14="http://schemas.microsoft.com/office/drawing/2010/main">
                <a:noFill/>
              </a14:hiddenFill>
            </a:ext>
          </a:extLst>
        </p:spPr>
      </p:cxnSp>
      <p:cxnSp>
        <p:nvCxnSpPr>
          <p:cNvPr id="20" name="AutoShape 3"/>
          <p:cNvCxnSpPr>
            <a:cxnSpLocks noChangeShapeType="1"/>
            <a:stCxn id="17" idx="1"/>
          </p:cNvCxnSpPr>
          <p:nvPr/>
        </p:nvCxnSpPr>
        <p:spPr bwMode="auto">
          <a:xfrm flipH="1">
            <a:off x="5619063" y="4658215"/>
            <a:ext cx="878906" cy="445413"/>
          </a:xfrm>
          <a:prstGeom prst="straightConnector1">
            <a:avLst/>
          </a:prstGeom>
          <a:noFill/>
          <a:ln w="22225">
            <a:solidFill>
              <a:srgbClr val="F47206"/>
            </a:solidFill>
            <a:round/>
            <a:headEnd/>
            <a:tailEnd/>
          </a:ln>
          <a:extLst>
            <a:ext uri="{909E8E84-426E-40DD-AFC4-6F175D3DCCD1}">
              <a14:hiddenFill xmlns:a14="http://schemas.microsoft.com/office/drawing/2010/main">
                <a:noFill/>
              </a14:hiddenFill>
            </a:ext>
          </a:extLst>
        </p:spPr>
      </p:cxnSp>
      <p:cxnSp>
        <p:nvCxnSpPr>
          <p:cNvPr id="21" name="AutoShape 3"/>
          <p:cNvCxnSpPr>
            <a:cxnSpLocks noChangeShapeType="1"/>
          </p:cNvCxnSpPr>
          <p:nvPr/>
        </p:nvCxnSpPr>
        <p:spPr bwMode="auto">
          <a:xfrm flipH="1" flipV="1">
            <a:off x="5759899" y="4253011"/>
            <a:ext cx="738070" cy="72512"/>
          </a:xfrm>
          <a:prstGeom prst="straightConnector1">
            <a:avLst/>
          </a:prstGeom>
          <a:noFill/>
          <a:ln w="22225">
            <a:solidFill>
              <a:srgbClr val="F47206"/>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3152013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7441" y="1197241"/>
            <a:ext cx="4401644" cy="4905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Espace réservé du numéro de diapositive 1"/>
          <p:cNvSpPr txBox="1">
            <a:spLocks/>
          </p:cNvSpPr>
          <p:nvPr/>
        </p:nvSpPr>
        <p:spPr bwMode="auto">
          <a:xfrm>
            <a:off x="7963786" y="6208418"/>
            <a:ext cx="46351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32</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32" name="AutoShape 3"/>
          <p:cNvCxnSpPr>
            <a:cxnSpLocks noChangeShapeType="1"/>
          </p:cNvCxnSpPr>
          <p:nvPr/>
        </p:nvCxnSpPr>
        <p:spPr bwMode="auto">
          <a:xfrm flipH="1" flipV="1">
            <a:off x="6409246" y="2416803"/>
            <a:ext cx="650124" cy="83944"/>
          </a:xfrm>
          <a:prstGeom prst="straightConnector1">
            <a:avLst/>
          </a:prstGeom>
          <a:noFill/>
          <a:ln w="22225">
            <a:solidFill>
              <a:srgbClr val="AAC8EC"/>
            </a:solidFill>
            <a:round/>
            <a:headEnd/>
            <a:tailEnd/>
          </a:ln>
          <a:extLst>
            <a:ext uri="{909E8E84-426E-40DD-AFC4-6F175D3DCCD1}">
              <a14:hiddenFill xmlns:a14="http://schemas.microsoft.com/office/drawing/2010/main">
                <a:noFill/>
              </a14:hiddenFill>
            </a:ext>
          </a:extLst>
        </p:spPr>
      </p:cxnSp>
      <p:sp>
        <p:nvSpPr>
          <p:cNvPr id="34" name="Rectangle 2"/>
          <p:cNvSpPr>
            <a:spLocks noChangeArrowheads="1"/>
          </p:cNvSpPr>
          <p:nvPr/>
        </p:nvSpPr>
        <p:spPr bwMode="auto">
          <a:xfrm>
            <a:off x="6978900" y="1344225"/>
            <a:ext cx="1876532" cy="375549"/>
          </a:xfrm>
          <a:prstGeom prst="rect">
            <a:avLst/>
          </a:prstGeom>
          <a:solidFill>
            <a:srgbClr val="FFFFFF"/>
          </a:solidFill>
          <a:ln w="22225">
            <a:solidFill>
              <a:srgbClr val="AAC8EC"/>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en-US" altLang="fr-FR" sz="800" b="0" dirty="0">
                <a:latin typeface="Tahoma" pitchFamily="34" charset="0"/>
                <a:cs typeface="Arial" pitchFamily="34" charset="0"/>
              </a:rPr>
              <a:t>Primary sector/transp.   58%  +</a:t>
            </a:r>
          </a:p>
          <a:p>
            <a:pPr marL="85725" indent="-85725" eaLnBrk="0" hangingPunct="0">
              <a:lnSpc>
                <a:spcPts val="1100"/>
              </a:lnSpc>
              <a:spcBef>
                <a:spcPts val="0"/>
              </a:spcBef>
              <a:buFont typeface="Wingdings" panose="05000000000000000000" pitchFamily="2" charset="2"/>
              <a:buChar char="§"/>
              <a:defRPr/>
            </a:pPr>
            <a:r>
              <a:rPr lang="en-US" altLang="fr-FR" sz="800" b="0" dirty="0">
                <a:latin typeface="Tahoma" pitchFamily="34" charset="0"/>
                <a:cs typeface="Arial" pitchFamily="34" charset="0"/>
              </a:rPr>
              <a:t>Medium companies       52%  +</a:t>
            </a:r>
          </a:p>
        </p:txBody>
      </p:sp>
      <p:cxnSp>
        <p:nvCxnSpPr>
          <p:cNvPr id="39" name="AutoShape 3"/>
          <p:cNvCxnSpPr>
            <a:cxnSpLocks noChangeShapeType="1"/>
            <a:endCxn id="34" idx="1"/>
          </p:cNvCxnSpPr>
          <p:nvPr/>
        </p:nvCxnSpPr>
        <p:spPr bwMode="auto">
          <a:xfrm flipV="1">
            <a:off x="6734308" y="1532000"/>
            <a:ext cx="244592" cy="128724"/>
          </a:xfrm>
          <a:prstGeom prst="straightConnector1">
            <a:avLst/>
          </a:prstGeom>
          <a:noFill/>
          <a:ln w="22225">
            <a:solidFill>
              <a:srgbClr val="AAC8EC"/>
            </a:solidFill>
            <a:round/>
            <a:headEnd/>
            <a:tailEnd/>
          </a:ln>
          <a:extLst>
            <a:ext uri="{909E8E84-426E-40DD-AFC4-6F175D3DCCD1}">
              <a14:hiddenFill xmlns:a14="http://schemas.microsoft.com/office/drawing/2010/main">
                <a:noFill/>
              </a14:hiddenFill>
            </a:ext>
          </a:extLst>
        </p:spPr>
      </p:cxnSp>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4127" y="12534"/>
            <a:ext cx="691304" cy="667950"/>
          </a:xfrm>
          <a:prstGeom prst="rect">
            <a:avLst/>
          </a:prstGeom>
        </p:spPr>
      </p:pic>
      <p:sp>
        <p:nvSpPr>
          <p:cNvPr id="13"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en-US" sz="2000" b="0" dirty="0">
                <a:latin typeface="Tahoma" pitchFamily="34" charset="0"/>
              </a:rPr>
              <a:t>7. 	Retaining workers</a:t>
            </a:r>
          </a:p>
        </p:txBody>
      </p:sp>
      <p:sp>
        <p:nvSpPr>
          <p:cNvPr id="15" name="Rectangle 14"/>
          <p:cNvSpPr/>
          <p:nvPr/>
        </p:nvSpPr>
        <p:spPr>
          <a:xfrm>
            <a:off x="255168" y="1823920"/>
            <a:ext cx="2085727" cy="2669962"/>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In order to help them in their efforts to recruit and retain employees, companies would like to exchange ideas with other entrepreneurs (40%) to find out what they have done about it. </a:t>
            </a:r>
          </a:p>
          <a:p>
            <a:pPr marL="171450" lvl="0" indent="-171450">
              <a:lnSpc>
                <a:spcPts val="1300"/>
              </a:lnSpc>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Other needs cited were obtaining human resources training (32%), and information on new practices in this field (30%) and on general trends (27%). </a:t>
            </a:r>
          </a:p>
        </p:txBody>
      </p:sp>
      <p:sp>
        <p:nvSpPr>
          <p:cNvPr id="16" name="Rectangle 1"/>
          <p:cNvSpPr>
            <a:spLocks noChangeArrowheads="1"/>
          </p:cNvSpPr>
          <p:nvPr/>
        </p:nvSpPr>
        <p:spPr bwMode="auto">
          <a:xfrm>
            <a:off x="340231" y="898208"/>
            <a:ext cx="7006867"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Figure</a:t>
            </a:r>
            <a:r>
              <a:rPr kumimoji="0" lang="en-CA" altLang="fr-FR" sz="900" b="1" i="0" u="none" strike="noStrike" cap="none" normalizeH="0" dirty="0">
                <a:ln>
                  <a:noFill/>
                </a:ln>
                <a:solidFill>
                  <a:schemeClr val="tx1"/>
                </a:solidFill>
                <a:effectLst/>
                <a:latin typeface="Tahoma" pitchFamily="34" charset="0"/>
                <a:ea typeface="Times New Roman" pitchFamily="18" charset="0"/>
                <a:cs typeface="Tahoma" pitchFamily="34" charset="0"/>
              </a:rPr>
              <a:t> 15</a:t>
            </a:r>
            <a:r>
              <a:rPr kumimoji="0" lang="en-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a:t>
            </a:r>
            <a:r>
              <a:rPr lang="en-CA" altLang="fr-FR" sz="900" dirty="0">
                <a:latin typeface="Tahoma" pitchFamily="34" charset="0"/>
                <a:ea typeface="Times New Roman" pitchFamily="18" charset="0"/>
                <a:cs typeface="Tahoma" pitchFamily="34" charset="0"/>
              </a:rPr>
              <a:t>– Support needed by companies to help recruit and retain workers </a:t>
            </a:r>
            <a:r>
              <a:rPr kumimoji="0" lang="en-CA"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(n=198)</a:t>
            </a:r>
            <a:endParaRPr kumimoji="0" lang="en-CA" altLang="fr-FR" sz="800" b="0" i="0" u="none" strike="noStrike" cap="none" normalizeH="0" baseline="0" dirty="0">
              <a:ln>
                <a:noFill/>
              </a:ln>
              <a:solidFill>
                <a:schemeClr val="tx1"/>
              </a:solidFill>
              <a:effectLst/>
            </a:endParaRPr>
          </a:p>
        </p:txBody>
      </p:sp>
      <p:sp>
        <p:nvSpPr>
          <p:cNvPr id="30" name="Rectangle 2"/>
          <p:cNvSpPr>
            <a:spLocks noChangeArrowheads="1"/>
          </p:cNvSpPr>
          <p:nvPr/>
        </p:nvSpPr>
        <p:spPr bwMode="auto">
          <a:xfrm>
            <a:off x="6989930" y="2273598"/>
            <a:ext cx="1865501" cy="506919"/>
          </a:xfrm>
          <a:prstGeom prst="rect">
            <a:avLst/>
          </a:prstGeom>
          <a:solidFill>
            <a:srgbClr val="FFFFFF"/>
          </a:solidFill>
          <a:ln w="22225">
            <a:solidFill>
              <a:srgbClr val="AAC8EC"/>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en-US" altLang="fr-FR" sz="800" b="0" dirty="0">
                <a:latin typeface="Tahoma" pitchFamily="34" charset="0"/>
                <a:cs typeface="Arial" pitchFamily="34" charset="0"/>
              </a:rPr>
              <a:t>Small companies            22%   -</a:t>
            </a:r>
          </a:p>
          <a:p>
            <a:pPr marL="85725" indent="-85725" eaLnBrk="0" hangingPunct="0">
              <a:lnSpc>
                <a:spcPts val="1100"/>
              </a:lnSpc>
              <a:spcBef>
                <a:spcPts val="0"/>
              </a:spcBef>
              <a:buFont typeface="Wingdings" panose="05000000000000000000" pitchFamily="2" charset="2"/>
              <a:buChar char="§"/>
              <a:defRPr/>
            </a:pPr>
            <a:r>
              <a:rPr lang="en-US" sz="800" b="0" dirty="0">
                <a:latin typeface="Tahoma" pitchFamily="34" charset="0"/>
                <a:cs typeface="Arial" pitchFamily="34" charset="0"/>
              </a:rPr>
              <a:t>1-49% </a:t>
            </a:r>
            <a:r>
              <a:rPr lang="en-US" sz="800" b="0" dirty="0" err="1">
                <a:latin typeface="Tahoma" pitchFamily="34" charset="0"/>
                <a:cs typeface="Arial" pitchFamily="34" charset="0"/>
              </a:rPr>
              <a:t>empl</a:t>
            </a:r>
            <a:r>
              <a:rPr lang="en-US" sz="800" b="0" dirty="0">
                <a:latin typeface="Tahoma" pitchFamily="34" charset="0"/>
                <a:cs typeface="Arial" pitchFamily="34" charset="0"/>
              </a:rPr>
              <a:t>. 55 years+ </a:t>
            </a:r>
            <a:r>
              <a:rPr lang="en-US" altLang="fr-FR" sz="800" b="0" dirty="0">
                <a:latin typeface="Tahoma" pitchFamily="34" charset="0"/>
                <a:cs typeface="Arial" pitchFamily="34" charset="0"/>
              </a:rPr>
              <a:t> 40%  +</a:t>
            </a:r>
          </a:p>
          <a:p>
            <a:pPr marL="85725" indent="-85725" eaLnBrk="0" hangingPunct="0">
              <a:lnSpc>
                <a:spcPts val="1100"/>
              </a:lnSpc>
              <a:spcBef>
                <a:spcPts val="0"/>
              </a:spcBef>
              <a:buFont typeface="Wingdings" panose="05000000000000000000" pitchFamily="2" charset="2"/>
              <a:buChar char="§"/>
              <a:defRPr/>
            </a:pPr>
            <a:r>
              <a:rPr lang="en-US" sz="800" b="0" dirty="0">
                <a:latin typeface="Tahoma" pitchFamily="34" charset="0"/>
                <a:cs typeface="Arial" pitchFamily="34" charset="0"/>
              </a:rPr>
              <a:t>3+ positions to fill          44%  + </a:t>
            </a:r>
            <a:endParaRPr lang="en-US" altLang="fr-FR" sz="800" b="0" dirty="0">
              <a:latin typeface="Tahoma" pitchFamily="34" charset="0"/>
              <a:cs typeface="Arial" pitchFamily="34" charset="0"/>
            </a:endParaRPr>
          </a:p>
        </p:txBody>
      </p:sp>
      <p:cxnSp>
        <p:nvCxnSpPr>
          <p:cNvPr id="21" name="AutoShape 3"/>
          <p:cNvCxnSpPr>
            <a:cxnSpLocks noChangeShapeType="1"/>
          </p:cNvCxnSpPr>
          <p:nvPr/>
        </p:nvCxnSpPr>
        <p:spPr bwMode="auto">
          <a:xfrm flipH="1" flipV="1">
            <a:off x="6241574" y="3040385"/>
            <a:ext cx="650124" cy="220061"/>
          </a:xfrm>
          <a:prstGeom prst="straightConnector1">
            <a:avLst/>
          </a:prstGeom>
          <a:noFill/>
          <a:ln w="22225">
            <a:solidFill>
              <a:srgbClr val="AAC8EC"/>
            </a:solidFill>
            <a:round/>
            <a:headEnd/>
            <a:tailEnd/>
          </a:ln>
          <a:extLst>
            <a:ext uri="{909E8E84-426E-40DD-AFC4-6F175D3DCCD1}">
              <a14:hiddenFill xmlns:a14="http://schemas.microsoft.com/office/drawing/2010/main">
                <a:noFill/>
              </a14:hiddenFill>
            </a:ext>
          </a:extLst>
        </p:spPr>
      </p:cxnSp>
      <p:sp>
        <p:nvSpPr>
          <p:cNvPr id="22" name="Rectangle 2"/>
          <p:cNvSpPr>
            <a:spLocks noChangeArrowheads="1"/>
          </p:cNvSpPr>
          <p:nvPr/>
        </p:nvSpPr>
        <p:spPr bwMode="auto">
          <a:xfrm>
            <a:off x="6896689" y="2987220"/>
            <a:ext cx="1864539" cy="506919"/>
          </a:xfrm>
          <a:prstGeom prst="rect">
            <a:avLst/>
          </a:prstGeom>
          <a:solidFill>
            <a:srgbClr val="FFFFFF"/>
          </a:solidFill>
          <a:ln w="22225">
            <a:solidFill>
              <a:srgbClr val="AAC8EC"/>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en-US" altLang="fr-FR" sz="800" b="0" dirty="0">
                <a:latin typeface="Tahoma" pitchFamily="34" charset="0"/>
                <a:cs typeface="Arial" pitchFamily="34" charset="0"/>
              </a:rPr>
              <a:t>Large companies            51%  +</a:t>
            </a:r>
          </a:p>
          <a:p>
            <a:pPr marL="85725" indent="-85725" eaLnBrk="0" hangingPunct="0">
              <a:lnSpc>
                <a:spcPts val="1100"/>
              </a:lnSpc>
              <a:spcBef>
                <a:spcPts val="0"/>
              </a:spcBef>
              <a:buFont typeface="Wingdings" panose="05000000000000000000" pitchFamily="2" charset="2"/>
              <a:buChar char="§"/>
              <a:defRPr/>
            </a:pPr>
            <a:r>
              <a:rPr lang="en-US" sz="800" b="0" dirty="0">
                <a:latin typeface="Tahoma" pitchFamily="34" charset="0"/>
                <a:cs typeface="Arial" pitchFamily="34" charset="0"/>
              </a:rPr>
              <a:t>1-49% </a:t>
            </a:r>
            <a:r>
              <a:rPr lang="en-US" sz="800" b="0" dirty="0" err="1">
                <a:latin typeface="Tahoma" pitchFamily="34" charset="0"/>
                <a:cs typeface="Arial" pitchFamily="34" charset="0"/>
              </a:rPr>
              <a:t>empl</a:t>
            </a:r>
            <a:r>
              <a:rPr lang="en-US" sz="800" b="0" dirty="0">
                <a:latin typeface="Tahoma" pitchFamily="34" charset="0"/>
                <a:cs typeface="Arial" pitchFamily="34" charset="0"/>
              </a:rPr>
              <a:t>. 55 years+ </a:t>
            </a:r>
            <a:r>
              <a:rPr lang="en-US" altLang="fr-FR" sz="800" b="0" dirty="0">
                <a:latin typeface="Tahoma" pitchFamily="34" charset="0"/>
                <a:cs typeface="Arial" pitchFamily="34" charset="0"/>
              </a:rPr>
              <a:t> 38%  +</a:t>
            </a:r>
          </a:p>
          <a:p>
            <a:pPr marL="85725" indent="-85725" eaLnBrk="0" hangingPunct="0">
              <a:lnSpc>
                <a:spcPts val="1100"/>
              </a:lnSpc>
              <a:spcBef>
                <a:spcPts val="0"/>
              </a:spcBef>
              <a:buFont typeface="Wingdings" panose="05000000000000000000" pitchFamily="2" charset="2"/>
              <a:buChar char="§"/>
              <a:defRPr/>
            </a:pPr>
            <a:r>
              <a:rPr lang="en-US" sz="800" b="0" dirty="0">
                <a:latin typeface="Tahoma" pitchFamily="34" charset="0"/>
                <a:cs typeface="Arial" pitchFamily="34" charset="0"/>
              </a:rPr>
              <a:t>3+ positions to fill           43%  + </a:t>
            </a:r>
            <a:endParaRPr lang="en-US" altLang="fr-FR" sz="800" b="0" dirty="0">
              <a:latin typeface="Tahoma" pitchFamily="34" charset="0"/>
              <a:cs typeface="Arial" pitchFamily="34" charset="0"/>
            </a:endParaRPr>
          </a:p>
        </p:txBody>
      </p:sp>
      <p:cxnSp>
        <p:nvCxnSpPr>
          <p:cNvPr id="23" name="AutoShape 3"/>
          <p:cNvCxnSpPr>
            <a:cxnSpLocks noChangeShapeType="1"/>
          </p:cNvCxnSpPr>
          <p:nvPr/>
        </p:nvCxnSpPr>
        <p:spPr bwMode="auto">
          <a:xfrm flipH="1" flipV="1">
            <a:off x="6101961" y="3712976"/>
            <a:ext cx="650124" cy="234487"/>
          </a:xfrm>
          <a:prstGeom prst="straightConnector1">
            <a:avLst/>
          </a:prstGeom>
          <a:noFill/>
          <a:ln w="22225">
            <a:solidFill>
              <a:srgbClr val="AAC8EC"/>
            </a:solidFill>
            <a:round/>
            <a:headEnd/>
            <a:tailEnd/>
          </a:ln>
          <a:extLst>
            <a:ext uri="{909E8E84-426E-40DD-AFC4-6F175D3DCCD1}">
              <a14:hiddenFill xmlns:a14="http://schemas.microsoft.com/office/drawing/2010/main">
                <a:noFill/>
              </a14:hiddenFill>
            </a:ext>
          </a:extLst>
        </p:spPr>
      </p:cxnSp>
      <p:sp>
        <p:nvSpPr>
          <p:cNvPr id="24" name="Rectangle 2"/>
          <p:cNvSpPr>
            <a:spLocks noChangeArrowheads="1"/>
          </p:cNvSpPr>
          <p:nvPr/>
        </p:nvSpPr>
        <p:spPr bwMode="auto">
          <a:xfrm>
            <a:off x="6578862" y="3712976"/>
            <a:ext cx="1930917" cy="396665"/>
          </a:xfrm>
          <a:prstGeom prst="rect">
            <a:avLst/>
          </a:prstGeom>
          <a:solidFill>
            <a:srgbClr val="FFFFFF"/>
          </a:solidFill>
          <a:ln w="22225">
            <a:solidFill>
              <a:srgbClr val="AAC8EC"/>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defRPr/>
            </a:pPr>
            <a:r>
              <a:rPr lang="fr-CA" altLang="fr-FR" sz="800" b="0" dirty="0">
                <a:latin typeface="Tahoma" pitchFamily="34" charset="0"/>
                <a:cs typeface="Arial" pitchFamily="34" charset="0"/>
              </a:rPr>
              <a:t>Professional services          44%  +</a:t>
            </a:r>
          </a:p>
          <a:p>
            <a:pPr marL="85725" indent="-85725" eaLnBrk="0" hangingPunct="0">
              <a:lnSpc>
                <a:spcPts val="1100"/>
              </a:lnSpc>
              <a:spcBef>
                <a:spcPts val="0"/>
              </a:spcBef>
              <a:buFont typeface="Wingdings" panose="05000000000000000000" pitchFamily="2" charset="2"/>
              <a:buChar char="§"/>
              <a:defRPr/>
            </a:pPr>
            <a:r>
              <a:rPr lang="fr-FR" sz="800" b="0" dirty="0">
                <a:latin typeface="Tahoma" pitchFamily="34" charset="0"/>
                <a:cs typeface="Arial" pitchFamily="34" charset="0"/>
              </a:rPr>
              <a:t>1-49% </a:t>
            </a:r>
            <a:r>
              <a:rPr lang="fr-CA" sz="800" b="0" dirty="0">
                <a:latin typeface="Tahoma" pitchFamily="34" charset="0"/>
                <a:cs typeface="Arial" pitchFamily="34" charset="0"/>
              </a:rPr>
              <a:t>empl. few/no qual.</a:t>
            </a:r>
            <a:r>
              <a:rPr lang="fr-CA" altLang="fr-FR" sz="800" b="0" dirty="0">
                <a:latin typeface="Tahoma" pitchFamily="34" charset="0"/>
                <a:cs typeface="Arial" pitchFamily="34" charset="0"/>
              </a:rPr>
              <a:t>  42%  +</a:t>
            </a:r>
          </a:p>
        </p:txBody>
      </p:sp>
    </p:spTree>
    <p:extLst>
      <p:ext uri="{BB962C8B-B14F-4D97-AF65-F5344CB8AC3E}">
        <p14:creationId xmlns:p14="http://schemas.microsoft.com/office/powerpoint/2010/main" val="34738688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6109" y="3863347"/>
            <a:ext cx="2885825" cy="2213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62447" y="4041010"/>
            <a:ext cx="3272920" cy="2719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10276" y="1105861"/>
            <a:ext cx="3336677" cy="2626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487" y="1490988"/>
            <a:ext cx="3236137" cy="2798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Espace réservé du numéro de diapositive 1"/>
          <p:cNvSpPr txBox="1">
            <a:spLocks/>
          </p:cNvSpPr>
          <p:nvPr/>
        </p:nvSpPr>
        <p:spPr bwMode="auto">
          <a:xfrm>
            <a:off x="7963786" y="6208418"/>
            <a:ext cx="46351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33</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2" name="Imag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64127" y="12534"/>
            <a:ext cx="691304" cy="667950"/>
          </a:xfrm>
          <a:prstGeom prst="rect">
            <a:avLst/>
          </a:prstGeom>
        </p:spPr>
      </p:pic>
      <p:sp>
        <p:nvSpPr>
          <p:cNvPr id="20" name="ZoneTexte 19"/>
          <p:cNvSpPr txBox="1">
            <a:spLocks noChangeArrowheads="1"/>
          </p:cNvSpPr>
          <p:nvPr/>
        </p:nvSpPr>
        <p:spPr bwMode="auto">
          <a:xfrm>
            <a:off x="499585" y="846072"/>
            <a:ext cx="3221810" cy="273601"/>
          </a:xfrm>
          <a:prstGeom prst="rect">
            <a:avLst/>
          </a:prstGeom>
          <a:noFill/>
          <a:ln w="19050">
            <a:noFill/>
            <a:prstDash val="sysDot"/>
            <a:miter lim="800000"/>
            <a:headEnd/>
            <a:tailEnd/>
          </a:ln>
        </p:spPr>
        <p:txBody>
          <a:bodyPr wrap="square">
            <a:spAutoFit/>
          </a:bodyPr>
          <a:lstStyle/>
          <a:p>
            <a:pPr lvl="1">
              <a:lnSpc>
                <a:spcPct val="120000"/>
              </a:lnSpc>
            </a:pPr>
            <a:r>
              <a:rPr lang="en-US" sz="1100" i="1" dirty="0">
                <a:latin typeface="Tahoma" panose="020B0604030504040204" pitchFamily="34" charset="0"/>
                <a:ea typeface="Tahoma" panose="020B0604030504040204" pitchFamily="34" charset="0"/>
                <a:cs typeface="Tahoma" panose="020B0604030504040204" pitchFamily="34" charset="0"/>
              </a:rPr>
              <a:t>Respondent profiles  </a:t>
            </a:r>
            <a:r>
              <a:rPr lang="en-US" sz="800" b="0" dirty="0">
                <a:latin typeface="Tahoma" panose="020B0604030504040204" pitchFamily="34" charset="0"/>
                <a:ea typeface="Tahoma" panose="020B0604030504040204" pitchFamily="34" charset="0"/>
                <a:cs typeface="Tahoma" panose="020B0604030504040204" pitchFamily="34" charset="0"/>
              </a:rPr>
              <a:t>(n=250)</a:t>
            </a:r>
          </a:p>
        </p:txBody>
      </p:sp>
      <p:sp>
        <p:nvSpPr>
          <p:cNvPr id="25" name="Rectangle 1"/>
          <p:cNvSpPr>
            <a:spLocks noChangeArrowheads="1"/>
          </p:cNvSpPr>
          <p:nvPr/>
        </p:nvSpPr>
        <p:spPr bwMode="auto">
          <a:xfrm>
            <a:off x="499585" y="1483449"/>
            <a:ext cx="2509429"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Figure 16 – </a:t>
            </a:r>
            <a:r>
              <a:rPr lang="en-CA" altLang="fr-FR" sz="900" dirty="0">
                <a:latin typeface="Tahoma" pitchFamily="34" charset="0"/>
                <a:ea typeface="Times New Roman" pitchFamily="18" charset="0"/>
                <a:cs typeface="Tahoma" pitchFamily="34" charset="0"/>
              </a:rPr>
              <a:t>Gender of owners</a:t>
            </a:r>
            <a:endParaRPr kumimoji="0" lang="en-CA" altLang="fr-FR" sz="800" b="0" i="0" u="none" strike="noStrike" cap="none" normalizeH="0" baseline="0" dirty="0">
              <a:ln>
                <a:noFill/>
              </a:ln>
              <a:solidFill>
                <a:schemeClr val="tx1"/>
              </a:solidFill>
              <a:effectLst/>
            </a:endParaRPr>
          </a:p>
        </p:txBody>
      </p:sp>
      <p:sp>
        <p:nvSpPr>
          <p:cNvPr id="26" name="Rectangle 1"/>
          <p:cNvSpPr>
            <a:spLocks noChangeArrowheads="1"/>
          </p:cNvSpPr>
          <p:nvPr/>
        </p:nvSpPr>
        <p:spPr bwMode="auto">
          <a:xfrm>
            <a:off x="6324302" y="3617664"/>
            <a:ext cx="2509429"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Figure 18 – </a:t>
            </a:r>
            <a:r>
              <a:rPr lang="en-US" altLang="fr-FR" sz="900" dirty="0">
                <a:latin typeface="Tahoma" pitchFamily="34" charset="0"/>
                <a:ea typeface="Times New Roman" pitchFamily="18" charset="0"/>
                <a:cs typeface="Tahoma" pitchFamily="34" charset="0"/>
              </a:rPr>
              <a:t>Education level of owners</a:t>
            </a:r>
            <a:endParaRPr kumimoji="0" lang="en-US" altLang="fr-FR" sz="800" b="0" i="0" u="none" strike="noStrike" cap="none" normalizeH="0" baseline="0" dirty="0">
              <a:ln>
                <a:noFill/>
              </a:ln>
              <a:solidFill>
                <a:schemeClr val="tx1"/>
              </a:solidFill>
              <a:effectLst/>
            </a:endParaRPr>
          </a:p>
        </p:txBody>
      </p:sp>
      <p:sp>
        <p:nvSpPr>
          <p:cNvPr id="27" name="Rectangle 1"/>
          <p:cNvSpPr>
            <a:spLocks noChangeArrowheads="1"/>
          </p:cNvSpPr>
          <p:nvPr/>
        </p:nvSpPr>
        <p:spPr bwMode="auto">
          <a:xfrm>
            <a:off x="2551815" y="4001576"/>
            <a:ext cx="279551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Figure 19 – </a:t>
            </a:r>
            <a:r>
              <a:rPr lang="en-US" altLang="fr-FR" sz="900" dirty="0">
                <a:latin typeface="Tahoma" pitchFamily="34" charset="0"/>
                <a:ea typeface="Times New Roman" pitchFamily="18" charset="0"/>
                <a:cs typeface="Tahoma" pitchFamily="34" charset="0"/>
              </a:rPr>
              <a:t>Number of years of ownership</a:t>
            </a:r>
            <a:endParaRPr kumimoji="0" lang="en-US" altLang="fr-FR" sz="800" b="0" i="0" u="none" strike="noStrike" cap="none" normalizeH="0" baseline="0" dirty="0">
              <a:ln>
                <a:noFill/>
              </a:ln>
              <a:solidFill>
                <a:schemeClr val="tx1"/>
              </a:solidFill>
              <a:effectLst/>
            </a:endParaRPr>
          </a:p>
        </p:txBody>
      </p:sp>
      <p:sp>
        <p:nvSpPr>
          <p:cNvPr id="28" name="Rectangle 27"/>
          <p:cNvSpPr/>
          <p:nvPr/>
        </p:nvSpPr>
        <p:spPr>
          <a:xfrm>
            <a:off x="6749641" y="1109308"/>
            <a:ext cx="2224236" cy="1107996"/>
          </a:xfrm>
          <a:prstGeom prst="rect">
            <a:avLst/>
          </a:prstGeom>
        </p:spPr>
        <p:txBody>
          <a:bodyPr wrap="square">
            <a:spAutoFit/>
          </a:bodyPr>
          <a:lstStyle/>
          <a:p>
            <a:pPr marL="171450" indent="-171450">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Approximately half of respondents were men (56%), 55 years of age or older (51%), owners for more than 15 years (51%) and had high school or less (52%). </a:t>
            </a:r>
          </a:p>
        </p:txBody>
      </p:sp>
      <p:sp>
        <p:nvSpPr>
          <p:cNvPr id="29" name="Rectangle 1"/>
          <p:cNvSpPr>
            <a:spLocks noChangeArrowheads="1"/>
          </p:cNvSpPr>
          <p:nvPr/>
        </p:nvSpPr>
        <p:spPr bwMode="auto">
          <a:xfrm>
            <a:off x="3541453" y="988675"/>
            <a:ext cx="2509429"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Figure 17 – </a:t>
            </a:r>
            <a:r>
              <a:rPr lang="en-US" altLang="fr-FR" sz="900" dirty="0">
                <a:latin typeface="Tahoma" pitchFamily="34" charset="0"/>
                <a:ea typeface="Times New Roman" pitchFamily="18" charset="0"/>
                <a:cs typeface="Tahoma" pitchFamily="34" charset="0"/>
              </a:rPr>
              <a:t>Age of owners</a:t>
            </a:r>
            <a:endParaRPr kumimoji="0" lang="en-US" altLang="fr-FR" sz="800" b="0" i="0" u="none" strike="noStrike" cap="none" normalizeH="0" baseline="0" dirty="0">
              <a:ln>
                <a:noFill/>
              </a:ln>
              <a:solidFill>
                <a:schemeClr val="tx1"/>
              </a:solidFill>
              <a:effectLst/>
            </a:endParaRPr>
          </a:p>
        </p:txBody>
      </p:sp>
      <p:sp>
        <p:nvSpPr>
          <p:cNvPr id="16"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en-US" sz="2000" b="0" dirty="0">
                <a:latin typeface="Tahoma" pitchFamily="34" charset="0"/>
              </a:rPr>
              <a:t>8. 	Owner succession</a:t>
            </a:r>
            <a:endParaRPr lang="en-US" sz="1400" b="0" dirty="0">
              <a:latin typeface="Tahoma" pitchFamily="34" charset="0"/>
            </a:endParaRPr>
          </a:p>
        </p:txBody>
      </p:sp>
    </p:spTree>
    <p:extLst>
      <p:ext uri="{BB962C8B-B14F-4D97-AF65-F5344CB8AC3E}">
        <p14:creationId xmlns:p14="http://schemas.microsoft.com/office/powerpoint/2010/main" val="33744559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5690" y="1401760"/>
            <a:ext cx="3335337" cy="271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Espace réservé du numéro de diapositive 1"/>
          <p:cNvSpPr txBox="1">
            <a:spLocks/>
          </p:cNvSpPr>
          <p:nvPr/>
        </p:nvSpPr>
        <p:spPr bwMode="auto">
          <a:xfrm>
            <a:off x="7963786" y="6208418"/>
            <a:ext cx="46351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34</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4127" y="12534"/>
            <a:ext cx="691304" cy="667950"/>
          </a:xfrm>
          <a:prstGeom prst="rect">
            <a:avLst/>
          </a:prstGeom>
        </p:spPr>
      </p:pic>
      <p:sp>
        <p:nvSpPr>
          <p:cNvPr id="15" name="Rectangle 14"/>
          <p:cNvSpPr/>
          <p:nvPr/>
        </p:nvSpPr>
        <p:spPr>
          <a:xfrm>
            <a:off x="5124893" y="3329725"/>
            <a:ext cx="3185447" cy="1002839"/>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Slightly fewer than one-third of owners plan on leaving in the next five years.</a:t>
            </a:r>
          </a:p>
          <a:p>
            <a:pPr marL="171450" lvl="0" indent="-171450">
              <a:lnSpc>
                <a:spcPts val="1300"/>
              </a:lnSpc>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Those who plan on leaving are mostly older men (65 years of age or older), who have been owners for more than 20 years.</a:t>
            </a:r>
          </a:p>
        </p:txBody>
      </p:sp>
      <p:sp>
        <p:nvSpPr>
          <p:cNvPr id="16" name="Rectangle 1"/>
          <p:cNvSpPr>
            <a:spLocks noChangeArrowheads="1"/>
          </p:cNvSpPr>
          <p:nvPr/>
        </p:nvSpPr>
        <p:spPr bwMode="auto">
          <a:xfrm>
            <a:off x="340232" y="951373"/>
            <a:ext cx="698328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Figure</a:t>
            </a:r>
            <a:r>
              <a:rPr kumimoji="0" lang="en-US" altLang="fr-FR" sz="900" b="1" i="0" u="none" strike="noStrike" cap="none" normalizeH="0" dirty="0">
                <a:ln>
                  <a:noFill/>
                </a:ln>
                <a:solidFill>
                  <a:schemeClr val="tx1"/>
                </a:solidFill>
                <a:effectLst/>
                <a:latin typeface="Tahoma" pitchFamily="34" charset="0"/>
                <a:ea typeface="Times New Roman" pitchFamily="18" charset="0"/>
                <a:cs typeface="Tahoma" pitchFamily="34" charset="0"/>
              </a:rPr>
              <a:t> </a:t>
            </a:r>
            <a:r>
              <a:rPr lang="en-US" altLang="fr-FR" sz="900" dirty="0">
                <a:latin typeface="Tahoma" pitchFamily="34" charset="0"/>
                <a:ea typeface="Times New Roman" pitchFamily="18" charset="0"/>
                <a:cs typeface="Tahoma" pitchFamily="34" charset="0"/>
              </a:rPr>
              <a:t>20</a:t>
            </a:r>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a:t>
            </a:r>
            <a:r>
              <a:rPr lang="en-US" altLang="fr-FR" sz="900" dirty="0">
                <a:latin typeface="Tahoma" pitchFamily="34" charset="0"/>
                <a:ea typeface="Times New Roman" pitchFamily="18" charset="0"/>
                <a:cs typeface="Tahoma" pitchFamily="34" charset="0"/>
              </a:rPr>
              <a:t>– Plan to leave their position as owner in the next five years </a:t>
            </a:r>
            <a:r>
              <a:rPr kumimoji="0" lang="en-US"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(n=250)</a:t>
            </a:r>
            <a:endParaRPr kumimoji="0" lang="en-US" altLang="fr-FR" sz="800" b="0" i="0" u="none" strike="noStrike" cap="none" normalizeH="0" baseline="0" dirty="0">
              <a:ln>
                <a:noFill/>
              </a:ln>
              <a:solidFill>
                <a:schemeClr val="tx1"/>
              </a:solidFill>
              <a:effectLst/>
            </a:endParaRPr>
          </a:p>
        </p:txBody>
      </p:sp>
      <p:cxnSp>
        <p:nvCxnSpPr>
          <p:cNvPr id="18" name="AutoShape 3"/>
          <p:cNvCxnSpPr>
            <a:cxnSpLocks noChangeShapeType="1"/>
          </p:cNvCxnSpPr>
          <p:nvPr/>
        </p:nvCxnSpPr>
        <p:spPr bwMode="auto">
          <a:xfrm>
            <a:off x="4653321" y="2033575"/>
            <a:ext cx="1138276" cy="0"/>
          </a:xfrm>
          <a:prstGeom prst="straightConnector1">
            <a:avLst/>
          </a:prstGeom>
          <a:noFill/>
          <a:ln w="22225">
            <a:solidFill>
              <a:srgbClr val="F47206"/>
            </a:solidFill>
            <a:round/>
            <a:headEnd/>
            <a:tailEnd/>
          </a:ln>
          <a:extLst>
            <a:ext uri="{909E8E84-426E-40DD-AFC4-6F175D3DCCD1}">
              <a14:hiddenFill xmlns:a14="http://schemas.microsoft.com/office/drawing/2010/main">
                <a:noFill/>
              </a14:hiddenFill>
            </a:ext>
          </a:extLst>
        </p:spPr>
      </p:cxnSp>
      <p:cxnSp>
        <p:nvCxnSpPr>
          <p:cNvPr id="20" name="AutoShape 3"/>
          <p:cNvCxnSpPr>
            <a:cxnSpLocks noChangeShapeType="1"/>
          </p:cNvCxnSpPr>
          <p:nvPr/>
        </p:nvCxnSpPr>
        <p:spPr bwMode="auto">
          <a:xfrm flipV="1">
            <a:off x="1556083" y="4061632"/>
            <a:ext cx="595929" cy="468063"/>
          </a:xfrm>
          <a:prstGeom prst="straightConnector1">
            <a:avLst/>
          </a:prstGeom>
          <a:noFill/>
          <a:ln w="22225">
            <a:solidFill>
              <a:srgbClr val="1B467B"/>
            </a:solidFill>
            <a:round/>
            <a:headEnd/>
            <a:tailEnd/>
          </a:ln>
          <a:extLst>
            <a:ext uri="{909E8E84-426E-40DD-AFC4-6F175D3DCCD1}">
              <a14:hiddenFill xmlns:a14="http://schemas.microsoft.com/office/drawing/2010/main">
                <a:noFill/>
              </a14:hiddenFill>
            </a:ext>
          </a:extLst>
        </p:spPr>
      </p:cxnSp>
      <p:sp>
        <p:nvSpPr>
          <p:cNvPr id="21" name="Rectangle 2"/>
          <p:cNvSpPr>
            <a:spLocks noChangeArrowheads="1"/>
          </p:cNvSpPr>
          <p:nvPr/>
        </p:nvSpPr>
        <p:spPr bwMode="auto">
          <a:xfrm>
            <a:off x="5791597" y="1661468"/>
            <a:ext cx="2023846" cy="708508"/>
          </a:xfrm>
          <a:prstGeom prst="rect">
            <a:avLst/>
          </a:prstGeom>
          <a:solidFill>
            <a:srgbClr val="FFFFFF"/>
          </a:solidFill>
          <a:ln w="22225">
            <a:solidFill>
              <a:srgbClr val="F47206"/>
            </a:solidFill>
            <a:miter lim="800000"/>
            <a:headEnd/>
            <a:tailEnd/>
          </a:ln>
        </p:spPr>
        <p:txBody>
          <a:bodyPr vert="horz" wrap="square" lIns="91440" tIns="45720" rIns="91440" bIns="45720" numCol="1" anchor="t" anchorCtr="0" compatLnSpc="1">
            <a:prstTxWarp prst="textNoShape">
              <a:avLst/>
            </a:prstTxWarp>
          </a:bodyPr>
          <a:lstStyle/>
          <a:p>
            <a:pPr marL="85725" lvl="0" indent="-85725" eaLnBrk="0" hangingPunct="0">
              <a:lnSpc>
                <a:spcPts val="1100"/>
              </a:lnSpc>
              <a:spcBef>
                <a:spcPts val="0"/>
              </a:spcBef>
              <a:buFont typeface="Wingdings" panose="05000000000000000000" pitchFamily="2" charset="2"/>
              <a:buChar char="§"/>
              <a:tabLst>
                <a:tab pos="1435100" algn="l"/>
              </a:tabLst>
              <a:defRPr/>
            </a:pPr>
            <a:r>
              <a:rPr lang="en-US" sz="800" b="0" dirty="0">
                <a:latin typeface="Tahoma" pitchFamily="34" charset="0"/>
                <a:cs typeface="Arial" pitchFamily="34" charset="0"/>
              </a:rPr>
              <a:t>Men	36%  + </a:t>
            </a:r>
          </a:p>
          <a:p>
            <a:pPr marL="85725" lvl="0" indent="-85725" eaLnBrk="0" hangingPunct="0">
              <a:lnSpc>
                <a:spcPts val="1100"/>
              </a:lnSpc>
              <a:spcBef>
                <a:spcPts val="0"/>
              </a:spcBef>
              <a:buFont typeface="Wingdings" panose="05000000000000000000" pitchFamily="2" charset="2"/>
              <a:buChar char="§"/>
              <a:tabLst>
                <a:tab pos="1435100" algn="l"/>
              </a:tabLst>
              <a:defRPr/>
            </a:pPr>
            <a:r>
              <a:rPr lang="en-US" sz="800" b="0" dirty="0">
                <a:latin typeface="Tahoma" pitchFamily="34" charset="0"/>
                <a:cs typeface="Arial" pitchFamily="34" charset="0"/>
              </a:rPr>
              <a:t>55-64 years	43%  + </a:t>
            </a:r>
          </a:p>
          <a:p>
            <a:pPr marL="85725" lvl="0" indent="-85725" eaLnBrk="0" hangingPunct="0">
              <a:lnSpc>
                <a:spcPts val="1100"/>
              </a:lnSpc>
              <a:spcBef>
                <a:spcPts val="0"/>
              </a:spcBef>
              <a:buFont typeface="Wingdings" panose="05000000000000000000" pitchFamily="2" charset="2"/>
              <a:buChar char="§"/>
              <a:tabLst>
                <a:tab pos="1435100" algn="l"/>
              </a:tabLst>
              <a:defRPr/>
            </a:pPr>
            <a:r>
              <a:rPr lang="en-US" sz="800" b="0" dirty="0">
                <a:latin typeface="Tahoma" pitchFamily="34" charset="0"/>
                <a:cs typeface="Arial" pitchFamily="34" charset="0"/>
              </a:rPr>
              <a:t>65+ years	62%  +</a:t>
            </a:r>
          </a:p>
          <a:p>
            <a:pPr marL="85725" indent="-85725" eaLnBrk="0" hangingPunct="0">
              <a:lnSpc>
                <a:spcPts val="1100"/>
              </a:lnSpc>
              <a:spcBef>
                <a:spcPts val="0"/>
              </a:spcBef>
              <a:buFont typeface="Wingdings" panose="05000000000000000000" pitchFamily="2" charset="2"/>
              <a:buChar char="§"/>
              <a:tabLst>
                <a:tab pos="1435100" algn="l"/>
              </a:tabLst>
              <a:defRPr/>
            </a:pPr>
            <a:r>
              <a:rPr lang="en-US" sz="800" b="0" dirty="0">
                <a:latin typeface="Tahoma" pitchFamily="34" charset="0"/>
                <a:cs typeface="Arial" pitchFamily="34" charset="0"/>
              </a:rPr>
              <a:t>Owner for 20+</a:t>
            </a:r>
            <a:r>
              <a:rPr lang="en-US" altLang="fr-FR" sz="800" b="0" dirty="0">
                <a:latin typeface="Tahoma" pitchFamily="34" charset="0"/>
                <a:cs typeface="Arial" pitchFamily="34" charset="0"/>
              </a:rPr>
              <a:t> years </a:t>
            </a:r>
            <a:r>
              <a:rPr lang="en-US" sz="800" b="0" dirty="0">
                <a:latin typeface="Tahoma" pitchFamily="34" charset="0"/>
                <a:cs typeface="Arial" pitchFamily="34" charset="0"/>
              </a:rPr>
              <a:t>	43%  +</a:t>
            </a:r>
          </a:p>
          <a:p>
            <a:pPr marL="85725" lvl="0" indent="-85725" eaLnBrk="0" hangingPunct="0">
              <a:lnSpc>
                <a:spcPts val="1100"/>
              </a:lnSpc>
              <a:spcBef>
                <a:spcPts val="0"/>
              </a:spcBef>
              <a:buFont typeface="Wingdings" panose="05000000000000000000" pitchFamily="2" charset="2"/>
              <a:buChar char="§"/>
              <a:tabLst>
                <a:tab pos="1073150" algn="l"/>
              </a:tabLst>
              <a:defRPr/>
            </a:pPr>
            <a:endParaRPr lang="en-US" sz="800" b="0" dirty="0">
              <a:latin typeface="Tahoma" pitchFamily="34" charset="0"/>
              <a:cs typeface="Arial" pitchFamily="34" charset="0"/>
            </a:endParaRPr>
          </a:p>
          <a:p>
            <a:pPr marL="85725" indent="-85725" eaLnBrk="0" hangingPunct="0">
              <a:lnSpc>
                <a:spcPts val="1100"/>
              </a:lnSpc>
              <a:spcBef>
                <a:spcPts val="0"/>
              </a:spcBef>
              <a:buFont typeface="Wingdings" panose="05000000000000000000" pitchFamily="2" charset="2"/>
              <a:buChar char="§"/>
              <a:tabLst>
                <a:tab pos="1073150" algn="l"/>
              </a:tabLst>
              <a:defRPr/>
            </a:pPr>
            <a:endParaRPr lang="en-US" altLang="fr-FR" sz="800" b="0" dirty="0">
              <a:latin typeface="Tahoma" pitchFamily="34" charset="0"/>
              <a:cs typeface="Arial" pitchFamily="34" charset="0"/>
            </a:endParaRPr>
          </a:p>
          <a:p>
            <a:pPr marL="85725" indent="-85725" eaLnBrk="0" hangingPunct="0">
              <a:lnSpc>
                <a:spcPts val="1100"/>
              </a:lnSpc>
              <a:spcBef>
                <a:spcPts val="0"/>
              </a:spcBef>
              <a:buFont typeface="Wingdings" panose="05000000000000000000" pitchFamily="2" charset="2"/>
              <a:buChar char="§"/>
              <a:tabLst>
                <a:tab pos="1073150" algn="l"/>
              </a:tabLst>
              <a:defRPr/>
            </a:pPr>
            <a:endParaRPr lang="en-US" altLang="fr-FR" sz="800" b="0" dirty="0">
              <a:latin typeface="Tahoma" pitchFamily="34" charset="0"/>
              <a:cs typeface="Arial" pitchFamily="34" charset="0"/>
            </a:endParaRPr>
          </a:p>
        </p:txBody>
      </p:sp>
      <p:sp>
        <p:nvSpPr>
          <p:cNvPr id="22" name="Rectangle 2"/>
          <p:cNvSpPr>
            <a:spLocks noChangeArrowheads="1"/>
          </p:cNvSpPr>
          <p:nvPr/>
        </p:nvSpPr>
        <p:spPr bwMode="auto">
          <a:xfrm>
            <a:off x="842124" y="4529695"/>
            <a:ext cx="2023846" cy="661341"/>
          </a:xfrm>
          <a:prstGeom prst="rect">
            <a:avLst/>
          </a:prstGeom>
          <a:solidFill>
            <a:srgbClr val="FFFFFF"/>
          </a:solidFill>
          <a:ln w="22225">
            <a:solidFill>
              <a:srgbClr val="1B467B"/>
            </a:solidFill>
            <a:miter lim="800000"/>
            <a:headEnd/>
            <a:tailEnd/>
          </a:ln>
        </p:spPr>
        <p:txBody>
          <a:bodyPr vert="horz" wrap="square" lIns="91440" tIns="45720" rIns="91440" bIns="45720" numCol="1" anchor="t" anchorCtr="0" compatLnSpc="1">
            <a:prstTxWarp prst="textNoShape">
              <a:avLst/>
            </a:prstTxWarp>
          </a:bodyPr>
          <a:lstStyle/>
          <a:p>
            <a:pPr marL="85725" lvl="0" indent="-85725" eaLnBrk="0" hangingPunct="0">
              <a:lnSpc>
                <a:spcPts val="1100"/>
              </a:lnSpc>
              <a:spcBef>
                <a:spcPts val="0"/>
              </a:spcBef>
              <a:buFont typeface="Wingdings" panose="05000000000000000000" pitchFamily="2" charset="2"/>
              <a:buChar char="§"/>
              <a:tabLst>
                <a:tab pos="1435100" algn="l"/>
              </a:tabLst>
              <a:defRPr/>
            </a:pPr>
            <a:r>
              <a:rPr lang="en-US" sz="800" b="0" dirty="0">
                <a:latin typeface="Tahoma" pitchFamily="34" charset="0"/>
                <a:cs typeface="Arial" pitchFamily="34" charset="0"/>
              </a:rPr>
              <a:t>Women	62% +</a:t>
            </a:r>
          </a:p>
          <a:p>
            <a:pPr marL="85725" lvl="0" indent="-85725" eaLnBrk="0" hangingPunct="0">
              <a:lnSpc>
                <a:spcPts val="1100"/>
              </a:lnSpc>
              <a:spcBef>
                <a:spcPts val="0"/>
              </a:spcBef>
              <a:buFont typeface="Wingdings" panose="05000000000000000000" pitchFamily="2" charset="2"/>
              <a:buChar char="§"/>
              <a:tabLst>
                <a:tab pos="1435100" algn="l"/>
              </a:tabLst>
              <a:defRPr/>
            </a:pPr>
            <a:r>
              <a:rPr lang="en-US" altLang="fr-FR" sz="800" b="0" dirty="0">
                <a:latin typeface="Tahoma" pitchFamily="34" charset="0"/>
                <a:cs typeface="Arial" pitchFamily="34" charset="0"/>
              </a:rPr>
              <a:t>˂45 years </a:t>
            </a:r>
            <a:r>
              <a:rPr lang="en-US" sz="800" b="0" dirty="0">
                <a:latin typeface="Tahoma" pitchFamily="34" charset="0"/>
                <a:cs typeface="Arial" pitchFamily="34" charset="0"/>
              </a:rPr>
              <a:t>	82% +</a:t>
            </a:r>
          </a:p>
          <a:p>
            <a:pPr marL="85725" indent="-85725" eaLnBrk="0" hangingPunct="0">
              <a:lnSpc>
                <a:spcPts val="1100"/>
              </a:lnSpc>
              <a:spcBef>
                <a:spcPts val="0"/>
              </a:spcBef>
              <a:buFont typeface="Wingdings" panose="05000000000000000000" pitchFamily="2" charset="2"/>
              <a:buChar char="§"/>
              <a:tabLst>
                <a:tab pos="1435100" algn="l"/>
              </a:tabLst>
              <a:defRPr/>
            </a:pPr>
            <a:r>
              <a:rPr lang="en-US" sz="800" b="0" dirty="0">
                <a:latin typeface="Tahoma" pitchFamily="34" charset="0"/>
                <a:cs typeface="Arial" pitchFamily="34" charset="0"/>
              </a:rPr>
              <a:t>45-54 years	72% +</a:t>
            </a:r>
          </a:p>
          <a:p>
            <a:pPr marL="85725" indent="-85725" eaLnBrk="0" hangingPunct="0">
              <a:lnSpc>
                <a:spcPts val="1100"/>
              </a:lnSpc>
              <a:spcBef>
                <a:spcPts val="0"/>
              </a:spcBef>
              <a:buFont typeface="Wingdings" panose="05000000000000000000" pitchFamily="2" charset="2"/>
              <a:buChar char="§"/>
              <a:tabLst>
                <a:tab pos="1435100" algn="l"/>
              </a:tabLst>
              <a:defRPr/>
            </a:pPr>
            <a:r>
              <a:rPr lang="en-US" sz="800" b="0" dirty="0">
                <a:latin typeface="Tahoma" pitchFamily="34" charset="0"/>
                <a:cs typeface="Arial" pitchFamily="34" charset="0"/>
              </a:rPr>
              <a:t>Owner </a:t>
            </a:r>
            <a:r>
              <a:rPr lang="en-US" altLang="fr-FR" sz="800" b="0" dirty="0">
                <a:latin typeface="Tahoma" pitchFamily="34" charset="0"/>
                <a:cs typeface="Arial" pitchFamily="34" charset="0"/>
              </a:rPr>
              <a:t>˂5 years</a:t>
            </a:r>
            <a:r>
              <a:rPr lang="en-US" sz="800" b="0" dirty="0">
                <a:latin typeface="Tahoma" pitchFamily="34" charset="0"/>
                <a:cs typeface="Arial" pitchFamily="34" charset="0"/>
              </a:rPr>
              <a:t>	84% +</a:t>
            </a:r>
          </a:p>
          <a:p>
            <a:pPr marL="85725" indent="-85725" eaLnBrk="0" hangingPunct="0">
              <a:lnSpc>
                <a:spcPts val="1100"/>
              </a:lnSpc>
              <a:spcBef>
                <a:spcPts val="0"/>
              </a:spcBef>
              <a:buFont typeface="Wingdings" panose="05000000000000000000" pitchFamily="2" charset="2"/>
              <a:buChar char="§"/>
              <a:tabLst>
                <a:tab pos="1073150" algn="l"/>
              </a:tabLst>
              <a:defRPr/>
            </a:pPr>
            <a:endParaRPr lang="en-US" altLang="fr-FR" sz="800" b="0" dirty="0">
              <a:latin typeface="Tahoma" pitchFamily="34" charset="0"/>
              <a:cs typeface="Arial" pitchFamily="34" charset="0"/>
            </a:endParaRPr>
          </a:p>
          <a:p>
            <a:pPr marL="85725" indent="-85725" eaLnBrk="0" hangingPunct="0">
              <a:lnSpc>
                <a:spcPts val="1100"/>
              </a:lnSpc>
              <a:spcBef>
                <a:spcPts val="0"/>
              </a:spcBef>
              <a:buFont typeface="Wingdings" panose="05000000000000000000" pitchFamily="2" charset="2"/>
              <a:buChar char="§"/>
              <a:tabLst>
                <a:tab pos="1073150" algn="l"/>
              </a:tabLst>
              <a:defRPr/>
            </a:pPr>
            <a:endParaRPr lang="en-US" altLang="fr-FR" sz="800" b="0" dirty="0">
              <a:latin typeface="Tahoma" pitchFamily="34" charset="0"/>
              <a:cs typeface="Arial" pitchFamily="34" charset="0"/>
            </a:endParaRPr>
          </a:p>
        </p:txBody>
      </p:sp>
      <p:sp>
        <p:nvSpPr>
          <p:cNvPr id="14"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en-US" sz="2000" b="0" dirty="0">
                <a:latin typeface="Tahoma" pitchFamily="34" charset="0"/>
              </a:rPr>
              <a:t>8. 	Owner succession</a:t>
            </a:r>
            <a:endParaRPr lang="en-US" sz="1400" b="0" dirty="0">
              <a:latin typeface="Tahoma" pitchFamily="34" charset="0"/>
            </a:endParaRPr>
          </a:p>
        </p:txBody>
      </p:sp>
    </p:spTree>
    <p:extLst>
      <p:ext uri="{BB962C8B-B14F-4D97-AF65-F5344CB8AC3E}">
        <p14:creationId xmlns:p14="http://schemas.microsoft.com/office/powerpoint/2010/main" val="12692210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800" y="1186199"/>
            <a:ext cx="4140200" cy="458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Espace réservé du numéro de diapositive 1"/>
          <p:cNvSpPr txBox="1">
            <a:spLocks/>
          </p:cNvSpPr>
          <p:nvPr/>
        </p:nvSpPr>
        <p:spPr bwMode="auto">
          <a:xfrm>
            <a:off x="7963786" y="6208418"/>
            <a:ext cx="46351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35</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4127" y="12534"/>
            <a:ext cx="691304" cy="667950"/>
          </a:xfrm>
          <a:prstGeom prst="rect">
            <a:avLst/>
          </a:prstGeom>
        </p:spPr>
      </p:pic>
      <p:sp>
        <p:nvSpPr>
          <p:cNvPr id="15" name="Rectangle 14"/>
          <p:cNvSpPr/>
          <p:nvPr/>
        </p:nvSpPr>
        <p:spPr>
          <a:xfrm>
            <a:off x="3628681" y="4751906"/>
            <a:ext cx="5312127" cy="1579920"/>
          </a:xfrm>
          <a:prstGeom prst="rect">
            <a:avLst/>
          </a:prstGeom>
        </p:spPr>
        <p:txBody>
          <a:bodyPr wrap="square">
            <a:spAutoFit/>
          </a:bodyPr>
          <a:lstStyle/>
          <a:p>
            <a:pPr marL="171450" lvl="0" indent="-171450">
              <a:lnSpc>
                <a:spcPts val="1300"/>
              </a:lnSpc>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Only 12% of owners surveyed are advanced in their succession process or have even lined up a successor, while almost half have not started thinking about succession. (48%).</a:t>
            </a:r>
          </a:p>
          <a:p>
            <a:pPr marL="171450" lvl="0" indent="-171450">
              <a:lnSpc>
                <a:spcPts val="1300"/>
              </a:lnSpc>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Predictably, the largest number of respondents who have begun the succession process or started thinking about succession are those who have been owners for over 20 years.</a:t>
            </a:r>
          </a:p>
          <a:p>
            <a:pPr marL="171450" lvl="0" indent="-171450">
              <a:lnSpc>
                <a:spcPts val="1300"/>
              </a:lnSpc>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Owners who plan on leaving their position in the next five years are more advanced in their planning process.</a:t>
            </a:r>
          </a:p>
        </p:txBody>
      </p:sp>
      <p:sp>
        <p:nvSpPr>
          <p:cNvPr id="16" name="Rectangle 1"/>
          <p:cNvSpPr>
            <a:spLocks noChangeArrowheads="1"/>
          </p:cNvSpPr>
          <p:nvPr/>
        </p:nvSpPr>
        <p:spPr bwMode="auto">
          <a:xfrm>
            <a:off x="340232" y="951372"/>
            <a:ext cx="698328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Figure</a:t>
            </a:r>
            <a:r>
              <a:rPr kumimoji="0" lang="fr-CA" altLang="fr-FR" sz="900" b="1" i="0" u="none" strike="noStrike" cap="none" normalizeH="0" dirty="0">
                <a:ln>
                  <a:noFill/>
                </a:ln>
                <a:solidFill>
                  <a:schemeClr val="tx1"/>
                </a:solidFill>
                <a:effectLst/>
                <a:latin typeface="Tahoma" pitchFamily="34" charset="0"/>
                <a:ea typeface="Times New Roman" pitchFamily="18" charset="0"/>
                <a:cs typeface="Tahoma" pitchFamily="34" charset="0"/>
              </a:rPr>
              <a:t> </a:t>
            </a:r>
            <a:r>
              <a:rPr lang="fr-CA" altLang="fr-FR" sz="900" dirty="0">
                <a:latin typeface="Tahoma" pitchFamily="34" charset="0"/>
                <a:ea typeface="Times New Roman" pitchFamily="18" charset="0"/>
                <a:cs typeface="Tahoma" pitchFamily="34" charset="0"/>
              </a:rPr>
              <a:t>21</a:t>
            </a:r>
            <a:r>
              <a:rPr kumimoji="0" lang="fr-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a:t>
            </a:r>
            <a:r>
              <a:rPr lang="fr-CA" altLang="fr-FR" sz="900" dirty="0">
                <a:latin typeface="Tahoma" pitchFamily="34" charset="0"/>
                <a:ea typeface="Times New Roman" pitchFamily="18" charset="0"/>
                <a:cs typeface="Tahoma" pitchFamily="34" charset="0"/>
              </a:rPr>
              <a:t>– Stages of succession planning </a:t>
            </a:r>
            <a:r>
              <a:rPr kumimoji="0" lang="fr-CA"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(n=250)</a:t>
            </a:r>
            <a:endParaRPr kumimoji="0" lang="fr-CA" altLang="fr-FR" sz="800" b="0" i="0" u="none" strike="noStrike" cap="none" normalizeH="0" baseline="0" dirty="0">
              <a:ln>
                <a:noFill/>
              </a:ln>
              <a:solidFill>
                <a:schemeClr val="tx1"/>
              </a:solidFill>
              <a:effectLst/>
            </a:endParaRPr>
          </a:p>
        </p:txBody>
      </p:sp>
      <p:cxnSp>
        <p:nvCxnSpPr>
          <p:cNvPr id="20" name="AutoShape 3"/>
          <p:cNvCxnSpPr>
            <a:cxnSpLocks noChangeShapeType="1"/>
          </p:cNvCxnSpPr>
          <p:nvPr/>
        </p:nvCxnSpPr>
        <p:spPr bwMode="auto">
          <a:xfrm flipV="1">
            <a:off x="4686300" y="1359405"/>
            <a:ext cx="609288" cy="290863"/>
          </a:xfrm>
          <a:prstGeom prst="straightConnector1">
            <a:avLst/>
          </a:prstGeom>
          <a:noFill/>
          <a:ln w="22225">
            <a:solidFill>
              <a:srgbClr val="1B467B"/>
            </a:solidFill>
            <a:round/>
            <a:headEnd/>
            <a:tailEnd/>
          </a:ln>
          <a:extLst>
            <a:ext uri="{909E8E84-426E-40DD-AFC4-6F175D3DCCD1}">
              <a14:hiddenFill xmlns:a14="http://schemas.microsoft.com/office/drawing/2010/main">
                <a:noFill/>
              </a14:hiddenFill>
            </a:ext>
          </a:extLst>
        </p:spPr>
      </p:cxnSp>
      <p:sp>
        <p:nvSpPr>
          <p:cNvPr id="21" name="ZoneTexte 20"/>
          <p:cNvSpPr txBox="1">
            <a:spLocks noChangeArrowheads="1"/>
          </p:cNvSpPr>
          <p:nvPr/>
        </p:nvSpPr>
        <p:spPr bwMode="auto">
          <a:xfrm>
            <a:off x="3163562" y="4309866"/>
            <a:ext cx="585563" cy="224164"/>
          </a:xfrm>
          <a:prstGeom prst="rect">
            <a:avLst/>
          </a:prstGeom>
          <a:noFill/>
          <a:ln w="19050">
            <a:noFill/>
            <a:prstDash val="sysDot"/>
            <a:miter lim="800000"/>
            <a:headEnd/>
            <a:tailEnd/>
          </a:ln>
        </p:spPr>
        <p:txBody>
          <a:bodyPr wrap="square">
            <a:spAutoFit/>
          </a:bodyPr>
          <a:lstStyle/>
          <a:p>
            <a:pPr>
              <a:lnSpc>
                <a:spcPct val="120000"/>
              </a:lnSpc>
            </a:pPr>
            <a:r>
              <a:rPr lang="fr-CA" sz="800" dirty="0">
                <a:latin typeface="Tahoma" panose="020B0604030504040204" pitchFamily="34" charset="0"/>
                <a:ea typeface="Tahoma" panose="020B0604030504040204" pitchFamily="34" charset="0"/>
                <a:cs typeface="Tahoma" panose="020B0604030504040204" pitchFamily="34" charset="0"/>
              </a:rPr>
              <a:t>12%</a:t>
            </a:r>
            <a:endParaRPr lang="fr-CA" sz="800" b="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2" name="Accolade fermante 21"/>
          <p:cNvSpPr/>
          <p:nvPr/>
        </p:nvSpPr>
        <p:spPr bwMode="auto">
          <a:xfrm>
            <a:off x="2903309" y="3769522"/>
            <a:ext cx="260253" cy="1303639"/>
          </a:xfrm>
          <a:prstGeom prst="rightBrac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CA" sz="1800" b="1" i="0" u="none" strike="noStrike" cap="none" normalizeH="0" baseline="0" dirty="0">
              <a:ln>
                <a:noFill/>
              </a:ln>
              <a:solidFill>
                <a:schemeClr val="tx1"/>
              </a:solidFill>
              <a:effectLst/>
              <a:latin typeface="Arial" pitchFamily="34" charset="0"/>
            </a:endParaRPr>
          </a:p>
        </p:txBody>
      </p:sp>
      <p:sp>
        <p:nvSpPr>
          <p:cNvPr id="18" name="Rectangle 2"/>
          <p:cNvSpPr>
            <a:spLocks noChangeArrowheads="1"/>
          </p:cNvSpPr>
          <p:nvPr/>
        </p:nvSpPr>
        <p:spPr bwMode="auto">
          <a:xfrm>
            <a:off x="5238329" y="951372"/>
            <a:ext cx="2085185" cy="1071392"/>
          </a:xfrm>
          <a:prstGeom prst="rect">
            <a:avLst/>
          </a:prstGeom>
          <a:solidFill>
            <a:srgbClr val="FFFFFF"/>
          </a:solidFill>
          <a:ln w="22225">
            <a:solidFill>
              <a:srgbClr val="1B467B"/>
            </a:solidFill>
            <a:miter lim="800000"/>
            <a:headEnd/>
            <a:tailEnd/>
          </a:ln>
        </p:spPr>
        <p:txBody>
          <a:bodyPr vert="horz" wrap="square" lIns="91440" tIns="45720" rIns="91440" bIns="45720" numCol="1" anchor="t" anchorCtr="0" compatLnSpc="1">
            <a:prstTxWarp prst="textNoShape">
              <a:avLst/>
            </a:prstTxWarp>
          </a:bodyPr>
          <a:lstStyle/>
          <a:p>
            <a:pPr marL="85725" lvl="0" indent="-85725" eaLnBrk="0" hangingPunct="0">
              <a:lnSpc>
                <a:spcPts val="1100"/>
              </a:lnSpc>
              <a:spcBef>
                <a:spcPts val="0"/>
              </a:spcBef>
              <a:buFont typeface="Wingdings" panose="05000000000000000000" pitchFamily="2" charset="2"/>
              <a:buChar char="§"/>
              <a:tabLst>
                <a:tab pos="1435100" algn="l"/>
              </a:tabLst>
              <a:defRPr/>
            </a:pPr>
            <a:r>
              <a:rPr lang="en-US" sz="800" b="0" dirty="0">
                <a:latin typeface="Tahoma" pitchFamily="34" charset="0"/>
                <a:cs typeface="Arial" pitchFamily="34" charset="0"/>
              </a:rPr>
              <a:t>Women	60% +</a:t>
            </a:r>
          </a:p>
          <a:p>
            <a:pPr marL="85725" lvl="0" indent="-85725" eaLnBrk="0" hangingPunct="0">
              <a:lnSpc>
                <a:spcPts val="1100"/>
              </a:lnSpc>
              <a:spcBef>
                <a:spcPts val="0"/>
              </a:spcBef>
              <a:buFont typeface="Wingdings" panose="05000000000000000000" pitchFamily="2" charset="2"/>
              <a:buChar char="§"/>
              <a:tabLst>
                <a:tab pos="1435100" algn="l"/>
              </a:tabLst>
              <a:defRPr/>
            </a:pPr>
            <a:r>
              <a:rPr lang="en-US" altLang="fr-FR" sz="800" b="0" dirty="0">
                <a:latin typeface="Tahoma" pitchFamily="34" charset="0"/>
                <a:cs typeface="Arial" pitchFamily="34" charset="0"/>
              </a:rPr>
              <a:t>˂45 years </a:t>
            </a:r>
            <a:r>
              <a:rPr lang="en-US" sz="800" b="0" dirty="0">
                <a:latin typeface="Tahoma" pitchFamily="34" charset="0"/>
                <a:cs typeface="Arial" pitchFamily="34" charset="0"/>
              </a:rPr>
              <a:t>	74% +</a:t>
            </a:r>
          </a:p>
          <a:p>
            <a:pPr marL="85725" indent="-85725" eaLnBrk="0" hangingPunct="0">
              <a:lnSpc>
                <a:spcPts val="1100"/>
              </a:lnSpc>
              <a:spcBef>
                <a:spcPts val="0"/>
              </a:spcBef>
              <a:buFont typeface="Wingdings" panose="05000000000000000000" pitchFamily="2" charset="2"/>
              <a:buChar char="§"/>
              <a:tabLst>
                <a:tab pos="1435100" algn="l"/>
              </a:tabLst>
              <a:defRPr/>
            </a:pPr>
            <a:r>
              <a:rPr lang="en-US" sz="800" b="0" dirty="0">
                <a:latin typeface="Tahoma" pitchFamily="34" charset="0"/>
                <a:cs typeface="Arial" pitchFamily="34" charset="0"/>
              </a:rPr>
              <a:t>High school or - 	54% +	</a:t>
            </a:r>
          </a:p>
          <a:p>
            <a:pPr marL="85725" indent="-85725" eaLnBrk="0" hangingPunct="0">
              <a:lnSpc>
                <a:spcPts val="1100"/>
              </a:lnSpc>
              <a:spcBef>
                <a:spcPts val="0"/>
              </a:spcBef>
              <a:buFont typeface="Wingdings" panose="05000000000000000000" pitchFamily="2" charset="2"/>
              <a:buChar char="§"/>
              <a:tabLst>
                <a:tab pos="1435100" algn="l"/>
              </a:tabLst>
              <a:defRPr/>
            </a:pPr>
            <a:r>
              <a:rPr lang="en-US" sz="800" b="0" dirty="0">
                <a:latin typeface="Tahoma" pitchFamily="34" charset="0"/>
                <a:cs typeface="Arial" pitchFamily="34" charset="0"/>
              </a:rPr>
              <a:t>Owner </a:t>
            </a:r>
            <a:r>
              <a:rPr lang="en-US" altLang="fr-FR" sz="800" b="0" dirty="0">
                <a:latin typeface="Tahoma" pitchFamily="34" charset="0"/>
                <a:cs typeface="Arial" pitchFamily="34" charset="0"/>
              </a:rPr>
              <a:t>˂5 years</a:t>
            </a:r>
            <a:r>
              <a:rPr lang="en-US" sz="800" b="0" dirty="0">
                <a:latin typeface="Tahoma" pitchFamily="34" charset="0"/>
                <a:cs typeface="Arial" pitchFamily="34" charset="0"/>
              </a:rPr>
              <a:t>	71% +</a:t>
            </a:r>
          </a:p>
          <a:p>
            <a:pPr marL="85725" indent="-85725" eaLnBrk="0" hangingPunct="0">
              <a:lnSpc>
                <a:spcPts val="1100"/>
              </a:lnSpc>
              <a:spcBef>
                <a:spcPts val="0"/>
              </a:spcBef>
              <a:buFont typeface="Wingdings" panose="05000000000000000000" pitchFamily="2" charset="2"/>
              <a:buChar char="§"/>
              <a:tabLst>
                <a:tab pos="1435100" algn="l"/>
              </a:tabLst>
              <a:defRPr/>
            </a:pPr>
            <a:r>
              <a:rPr lang="en-US" sz="800" b="0" dirty="0">
                <a:latin typeface="Tahoma" pitchFamily="34" charset="0"/>
                <a:cs typeface="Arial" pitchFamily="34" charset="0"/>
              </a:rPr>
              <a:t>Owner </a:t>
            </a:r>
            <a:r>
              <a:rPr lang="en-US" altLang="fr-FR" sz="800" b="0" dirty="0">
                <a:latin typeface="Tahoma" pitchFamily="34" charset="0"/>
                <a:cs typeface="Arial" pitchFamily="34" charset="0"/>
              </a:rPr>
              <a:t>5-9 years </a:t>
            </a:r>
            <a:r>
              <a:rPr lang="en-US" sz="800" b="0" dirty="0">
                <a:latin typeface="Tahoma" pitchFamily="34" charset="0"/>
                <a:cs typeface="Arial" pitchFamily="34" charset="0"/>
              </a:rPr>
              <a:t>	63% +</a:t>
            </a:r>
          </a:p>
          <a:p>
            <a:pPr marL="85725" indent="-85725" eaLnBrk="0" hangingPunct="0">
              <a:lnSpc>
                <a:spcPts val="1000"/>
              </a:lnSpc>
              <a:spcBef>
                <a:spcPts val="0"/>
              </a:spcBef>
              <a:buFont typeface="Wingdings" panose="05000000000000000000" pitchFamily="2" charset="2"/>
              <a:buChar char="§"/>
              <a:tabLst>
                <a:tab pos="1435100" algn="l"/>
              </a:tabLst>
              <a:defRPr/>
            </a:pPr>
            <a:r>
              <a:rPr lang="en-US" sz="800" b="0" dirty="0">
                <a:latin typeface="Tahoma" pitchFamily="34" charset="0"/>
                <a:cs typeface="Arial" pitchFamily="34" charset="0"/>
              </a:rPr>
              <a:t>Planning on leaving the company</a:t>
            </a:r>
            <a:br>
              <a:rPr lang="en-US" sz="800" b="0" dirty="0">
                <a:latin typeface="Tahoma" pitchFamily="34" charset="0"/>
                <a:cs typeface="Arial" pitchFamily="34" charset="0"/>
              </a:rPr>
            </a:br>
            <a:r>
              <a:rPr lang="en-US" sz="800" b="0" dirty="0">
                <a:latin typeface="Tahoma" pitchFamily="34" charset="0"/>
                <a:cs typeface="Arial" pitchFamily="34" charset="0"/>
              </a:rPr>
              <a:t>as an owner within 5 years         36%  -</a:t>
            </a:r>
          </a:p>
          <a:p>
            <a:pPr marL="85725" indent="-85725" eaLnBrk="0" hangingPunct="0">
              <a:lnSpc>
                <a:spcPts val="1100"/>
              </a:lnSpc>
              <a:spcBef>
                <a:spcPts val="0"/>
              </a:spcBef>
              <a:buFont typeface="Wingdings" panose="05000000000000000000" pitchFamily="2" charset="2"/>
              <a:buChar char="§"/>
              <a:tabLst>
                <a:tab pos="1073150" algn="l"/>
              </a:tabLst>
              <a:defRPr/>
            </a:pPr>
            <a:endParaRPr lang="en-US" altLang="fr-FR" sz="800" b="0" dirty="0">
              <a:latin typeface="Tahoma" pitchFamily="34" charset="0"/>
              <a:cs typeface="Arial" pitchFamily="34" charset="0"/>
            </a:endParaRPr>
          </a:p>
          <a:p>
            <a:pPr marL="85725" indent="-85725" eaLnBrk="0" hangingPunct="0">
              <a:lnSpc>
                <a:spcPts val="1100"/>
              </a:lnSpc>
              <a:spcBef>
                <a:spcPts val="0"/>
              </a:spcBef>
              <a:buFont typeface="Wingdings" panose="05000000000000000000" pitchFamily="2" charset="2"/>
              <a:buChar char="§"/>
              <a:tabLst>
                <a:tab pos="1073150" algn="l"/>
              </a:tabLst>
              <a:defRPr/>
            </a:pPr>
            <a:endParaRPr lang="en-US" altLang="fr-FR" sz="800" b="0" dirty="0">
              <a:latin typeface="Tahoma" pitchFamily="34" charset="0"/>
              <a:cs typeface="Arial" pitchFamily="34" charset="0"/>
            </a:endParaRPr>
          </a:p>
        </p:txBody>
      </p:sp>
      <p:sp>
        <p:nvSpPr>
          <p:cNvPr id="25" name="Rectangle 2"/>
          <p:cNvSpPr>
            <a:spLocks noChangeArrowheads="1"/>
          </p:cNvSpPr>
          <p:nvPr/>
        </p:nvSpPr>
        <p:spPr bwMode="auto">
          <a:xfrm>
            <a:off x="4725143" y="2235200"/>
            <a:ext cx="2186020" cy="489527"/>
          </a:xfrm>
          <a:prstGeom prst="rect">
            <a:avLst/>
          </a:prstGeom>
          <a:solidFill>
            <a:srgbClr val="FFFFFF"/>
          </a:solidFill>
          <a:ln w="22225">
            <a:solidFill>
              <a:srgbClr val="1B467B"/>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tabLst>
                <a:tab pos="1435100" algn="l"/>
              </a:tabLst>
              <a:defRPr/>
            </a:pPr>
            <a:r>
              <a:rPr lang="en-US" sz="800" b="0" dirty="0">
                <a:latin typeface="Tahoma" pitchFamily="34" charset="0"/>
                <a:cs typeface="Arial" pitchFamily="34" charset="0"/>
              </a:rPr>
              <a:t>Owner for 20+</a:t>
            </a:r>
            <a:r>
              <a:rPr lang="en-US" altLang="fr-FR" sz="800" b="0" dirty="0">
                <a:latin typeface="Tahoma" pitchFamily="34" charset="0"/>
                <a:cs typeface="Arial" pitchFamily="34" charset="0"/>
              </a:rPr>
              <a:t> years </a:t>
            </a:r>
            <a:r>
              <a:rPr lang="en-US" sz="800" b="0" dirty="0">
                <a:latin typeface="Tahoma" pitchFamily="34" charset="0"/>
                <a:cs typeface="Arial" pitchFamily="34" charset="0"/>
              </a:rPr>
              <a:t>	45%  +</a:t>
            </a:r>
          </a:p>
          <a:p>
            <a:pPr marL="85725" indent="-85725" eaLnBrk="0" hangingPunct="0">
              <a:lnSpc>
                <a:spcPts val="1000"/>
              </a:lnSpc>
              <a:spcBef>
                <a:spcPts val="0"/>
              </a:spcBef>
              <a:buFont typeface="Wingdings" panose="05000000000000000000" pitchFamily="2" charset="2"/>
              <a:buChar char="§"/>
              <a:tabLst>
                <a:tab pos="1435100" algn="l"/>
              </a:tabLst>
              <a:defRPr/>
            </a:pPr>
            <a:r>
              <a:rPr lang="en-US" sz="800" b="0" dirty="0">
                <a:latin typeface="Tahoma" pitchFamily="34" charset="0"/>
                <a:cs typeface="Arial" pitchFamily="34" charset="0"/>
              </a:rPr>
              <a:t>Planning on leaving the company</a:t>
            </a:r>
            <a:br>
              <a:rPr lang="en-US" sz="800" b="0" dirty="0">
                <a:latin typeface="Tahoma" pitchFamily="34" charset="0"/>
                <a:cs typeface="Arial" pitchFamily="34" charset="0"/>
              </a:rPr>
            </a:br>
            <a:r>
              <a:rPr lang="en-US" sz="800" b="0" dirty="0">
                <a:latin typeface="Tahoma" pitchFamily="34" charset="0"/>
                <a:cs typeface="Arial" pitchFamily="34" charset="0"/>
              </a:rPr>
              <a:t>as an owner within 5 years	 32%  =</a:t>
            </a:r>
          </a:p>
          <a:p>
            <a:pPr marL="85725" lvl="0" indent="-85725" eaLnBrk="0" hangingPunct="0">
              <a:lnSpc>
                <a:spcPts val="1100"/>
              </a:lnSpc>
              <a:spcBef>
                <a:spcPts val="0"/>
              </a:spcBef>
              <a:buFont typeface="Wingdings" panose="05000000000000000000" pitchFamily="2" charset="2"/>
              <a:buChar char="§"/>
              <a:tabLst>
                <a:tab pos="1073150" algn="l"/>
              </a:tabLst>
              <a:defRPr/>
            </a:pPr>
            <a:endParaRPr lang="en-US" sz="800" b="0" dirty="0">
              <a:latin typeface="Tahoma" pitchFamily="34" charset="0"/>
              <a:cs typeface="Arial" pitchFamily="34" charset="0"/>
            </a:endParaRPr>
          </a:p>
          <a:p>
            <a:pPr marL="85725" indent="-85725" eaLnBrk="0" hangingPunct="0">
              <a:lnSpc>
                <a:spcPts val="1100"/>
              </a:lnSpc>
              <a:spcBef>
                <a:spcPts val="0"/>
              </a:spcBef>
              <a:buFont typeface="Wingdings" panose="05000000000000000000" pitchFamily="2" charset="2"/>
              <a:buChar char="§"/>
              <a:tabLst>
                <a:tab pos="1073150" algn="l"/>
              </a:tabLst>
              <a:defRPr/>
            </a:pPr>
            <a:endParaRPr lang="en-US" altLang="fr-FR" sz="800" b="0" dirty="0">
              <a:latin typeface="Tahoma" pitchFamily="34" charset="0"/>
              <a:cs typeface="Arial" pitchFamily="34" charset="0"/>
            </a:endParaRPr>
          </a:p>
          <a:p>
            <a:pPr marL="85725" indent="-85725" eaLnBrk="0" hangingPunct="0">
              <a:lnSpc>
                <a:spcPts val="1100"/>
              </a:lnSpc>
              <a:spcBef>
                <a:spcPts val="0"/>
              </a:spcBef>
              <a:buFont typeface="Wingdings" panose="05000000000000000000" pitchFamily="2" charset="2"/>
              <a:buChar char="§"/>
              <a:tabLst>
                <a:tab pos="1073150" algn="l"/>
              </a:tabLst>
              <a:defRPr/>
            </a:pPr>
            <a:endParaRPr lang="en-US" altLang="fr-FR" sz="800" b="0" dirty="0">
              <a:latin typeface="Tahoma" pitchFamily="34" charset="0"/>
              <a:cs typeface="Arial" pitchFamily="34" charset="0"/>
            </a:endParaRPr>
          </a:p>
        </p:txBody>
      </p:sp>
      <p:cxnSp>
        <p:nvCxnSpPr>
          <p:cNvPr id="26" name="AutoShape 3"/>
          <p:cNvCxnSpPr>
            <a:cxnSpLocks noChangeShapeType="1"/>
          </p:cNvCxnSpPr>
          <p:nvPr/>
        </p:nvCxnSpPr>
        <p:spPr bwMode="auto">
          <a:xfrm>
            <a:off x="4081188" y="2502613"/>
            <a:ext cx="643285" cy="0"/>
          </a:xfrm>
          <a:prstGeom prst="straightConnector1">
            <a:avLst/>
          </a:prstGeom>
          <a:noFill/>
          <a:ln w="22225">
            <a:solidFill>
              <a:srgbClr val="1B467B"/>
            </a:solidFill>
            <a:round/>
            <a:headEnd/>
            <a:tailEnd/>
          </a:ln>
          <a:extLst>
            <a:ext uri="{909E8E84-426E-40DD-AFC4-6F175D3DCCD1}">
              <a14:hiddenFill xmlns:a14="http://schemas.microsoft.com/office/drawing/2010/main">
                <a:noFill/>
              </a14:hiddenFill>
            </a:ext>
          </a:extLst>
        </p:spPr>
      </p:cxnSp>
      <p:sp>
        <p:nvSpPr>
          <p:cNvPr id="27" name="Rectangle 2"/>
          <p:cNvSpPr>
            <a:spLocks noChangeArrowheads="1"/>
          </p:cNvSpPr>
          <p:nvPr/>
        </p:nvSpPr>
        <p:spPr bwMode="auto">
          <a:xfrm>
            <a:off x="3420002" y="2955635"/>
            <a:ext cx="2183356" cy="489528"/>
          </a:xfrm>
          <a:prstGeom prst="rect">
            <a:avLst/>
          </a:prstGeom>
          <a:solidFill>
            <a:srgbClr val="FFFFFF"/>
          </a:solidFill>
          <a:ln w="22225">
            <a:solidFill>
              <a:srgbClr val="1B467B"/>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tabLst>
                <a:tab pos="1435100" algn="l"/>
              </a:tabLst>
              <a:defRPr/>
            </a:pPr>
            <a:r>
              <a:rPr lang="en-US" sz="800" b="0" dirty="0">
                <a:latin typeface="Tahoma" pitchFamily="34" charset="0"/>
                <a:cs typeface="Arial" pitchFamily="34" charset="0"/>
              </a:rPr>
              <a:t>Owner for 20+</a:t>
            </a:r>
            <a:r>
              <a:rPr lang="en-US" altLang="fr-FR" sz="800" b="0" dirty="0">
                <a:latin typeface="Tahoma" pitchFamily="34" charset="0"/>
                <a:cs typeface="Arial" pitchFamily="34" charset="0"/>
              </a:rPr>
              <a:t> years               </a:t>
            </a:r>
            <a:r>
              <a:rPr lang="en-US" sz="800" b="0" dirty="0">
                <a:latin typeface="Tahoma" pitchFamily="34" charset="0"/>
                <a:cs typeface="Arial" pitchFamily="34" charset="0"/>
              </a:rPr>
              <a:t>12%  +</a:t>
            </a:r>
          </a:p>
          <a:p>
            <a:pPr marL="85725" indent="-85725" eaLnBrk="0" hangingPunct="0">
              <a:lnSpc>
                <a:spcPts val="1000"/>
              </a:lnSpc>
              <a:spcBef>
                <a:spcPts val="0"/>
              </a:spcBef>
              <a:buFont typeface="Wingdings" panose="05000000000000000000" pitchFamily="2" charset="2"/>
              <a:buChar char="§"/>
              <a:tabLst>
                <a:tab pos="1435100" algn="l"/>
              </a:tabLst>
              <a:defRPr/>
            </a:pPr>
            <a:r>
              <a:rPr lang="en-US" sz="800" b="0" dirty="0">
                <a:latin typeface="Tahoma" pitchFamily="34" charset="0"/>
                <a:cs typeface="Arial" pitchFamily="34" charset="0"/>
              </a:rPr>
              <a:t>Planning on leaving the company</a:t>
            </a:r>
            <a:br>
              <a:rPr lang="en-US" sz="800" b="0" dirty="0">
                <a:latin typeface="Tahoma" pitchFamily="34" charset="0"/>
                <a:cs typeface="Arial" pitchFamily="34" charset="0"/>
              </a:rPr>
            </a:br>
            <a:r>
              <a:rPr lang="en-US" sz="800" b="0" dirty="0">
                <a:latin typeface="Tahoma" pitchFamily="34" charset="0"/>
                <a:cs typeface="Arial" pitchFamily="34" charset="0"/>
              </a:rPr>
              <a:t>as an owner within 5 years      15%  + </a:t>
            </a:r>
          </a:p>
          <a:p>
            <a:pPr marL="85725" lvl="0" indent="-85725" eaLnBrk="0" hangingPunct="0">
              <a:lnSpc>
                <a:spcPts val="1100"/>
              </a:lnSpc>
              <a:spcBef>
                <a:spcPts val="0"/>
              </a:spcBef>
              <a:buFont typeface="Wingdings" panose="05000000000000000000" pitchFamily="2" charset="2"/>
              <a:buChar char="§"/>
              <a:tabLst>
                <a:tab pos="1073150" algn="l"/>
              </a:tabLst>
              <a:defRPr/>
            </a:pPr>
            <a:endParaRPr lang="en-US" sz="800" b="0" dirty="0">
              <a:latin typeface="Tahoma" pitchFamily="34" charset="0"/>
              <a:cs typeface="Arial" pitchFamily="34" charset="0"/>
            </a:endParaRPr>
          </a:p>
          <a:p>
            <a:pPr marL="85725" indent="-85725" eaLnBrk="0" hangingPunct="0">
              <a:lnSpc>
                <a:spcPts val="1100"/>
              </a:lnSpc>
              <a:spcBef>
                <a:spcPts val="0"/>
              </a:spcBef>
              <a:buFont typeface="Wingdings" panose="05000000000000000000" pitchFamily="2" charset="2"/>
              <a:buChar char="§"/>
              <a:tabLst>
                <a:tab pos="1073150" algn="l"/>
              </a:tabLst>
              <a:defRPr/>
            </a:pPr>
            <a:endParaRPr lang="en-US" altLang="fr-FR" sz="800" b="0" dirty="0">
              <a:latin typeface="Tahoma" pitchFamily="34" charset="0"/>
              <a:cs typeface="Arial" pitchFamily="34" charset="0"/>
            </a:endParaRPr>
          </a:p>
          <a:p>
            <a:pPr marL="85725" indent="-85725" eaLnBrk="0" hangingPunct="0">
              <a:lnSpc>
                <a:spcPts val="1100"/>
              </a:lnSpc>
              <a:spcBef>
                <a:spcPts val="0"/>
              </a:spcBef>
              <a:buFont typeface="Wingdings" panose="05000000000000000000" pitchFamily="2" charset="2"/>
              <a:buChar char="§"/>
              <a:tabLst>
                <a:tab pos="1073150" algn="l"/>
              </a:tabLst>
              <a:defRPr/>
            </a:pPr>
            <a:endParaRPr lang="en-US" altLang="fr-FR" sz="800" b="0" dirty="0">
              <a:latin typeface="Tahoma" pitchFamily="34" charset="0"/>
              <a:cs typeface="Arial" pitchFamily="34" charset="0"/>
            </a:endParaRPr>
          </a:p>
        </p:txBody>
      </p:sp>
      <p:cxnSp>
        <p:nvCxnSpPr>
          <p:cNvPr id="28" name="AutoShape 3"/>
          <p:cNvCxnSpPr>
            <a:cxnSpLocks noChangeShapeType="1"/>
          </p:cNvCxnSpPr>
          <p:nvPr/>
        </p:nvCxnSpPr>
        <p:spPr bwMode="auto">
          <a:xfrm flipV="1">
            <a:off x="2769846" y="3214851"/>
            <a:ext cx="643285" cy="21778"/>
          </a:xfrm>
          <a:prstGeom prst="straightConnector1">
            <a:avLst/>
          </a:prstGeom>
          <a:noFill/>
          <a:ln w="22225">
            <a:solidFill>
              <a:srgbClr val="1B467B"/>
            </a:solidFill>
            <a:round/>
            <a:headEnd/>
            <a:tailEnd/>
          </a:ln>
          <a:extLst>
            <a:ext uri="{909E8E84-426E-40DD-AFC4-6F175D3DCCD1}">
              <a14:hiddenFill xmlns:a14="http://schemas.microsoft.com/office/drawing/2010/main">
                <a:noFill/>
              </a14:hiddenFill>
            </a:ext>
          </a:extLst>
        </p:spPr>
      </p:cxnSp>
      <p:sp>
        <p:nvSpPr>
          <p:cNvPr id="17" name="Rectangle 2"/>
          <p:cNvSpPr>
            <a:spLocks noChangeArrowheads="1"/>
          </p:cNvSpPr>
          <p:nvPr/>
        </p:nvSpPr>
        <p:spPr bwMode="auto">
          <a:xfrm>
            <a:off x="4328887" y="3606145"/>
            <a:ext cx="2167606" cy="881705"/>
          </a:xfrm>
          <a:prstGeom prst="rect">
            <a:avLst/>
          </a:prstGeom>
          <a:solidFill>
            <a:srgbClr val="FFFFFF"/>
          </a:solidFill>
          <a:ln w="22225">
            <a:solidFill>
              <a:srgbClr val="1B467B"/>
            </a:solidFill>
            <a:miter lim="800000"/>
            <a:headEnd/>
            <a:tailEnd/>
          </a:ln>
        </p:spPr>
        <p:txBody>
          <a:bodyPr vert="horz" wrap="square" lIns="91440" tIns="45720" rIns="91440" bIns="45720" numCol="1" anchor="t" anchorCtr="0" compatLnSpc="1">
            <a:prstTxWarp prst="textNoShape">
              <a:avLst/>
            </a:prstTxWarp>
          </a:bodyPr>
          <a:lstStyle/>
          <a:p>
            <a:pPr marL="85725" indent="-85725" eaLnBrk="0" hangingPunct="0">
              <a:lnSpc>
                <a:spcPts val="1100"/>
              </a:lnSpc>
              <a:spcBef>
                <a:spcPts val="0"/>
              </a:spcBef>
              <a:buFont typeface="Wingdings" panose="05000000000000000000" pitchFamily="2" charset="2"/>
              <a:buChar char="§"/>
              <a:tabLst>
                <a:tab pos="1435100" algn="l"/>
              </a:tabLst>
              <a:defRPr/>
            </a:pPr>
            <a:r>
              <a:rPr lang="en-US" altLang="fr-FR" sz="800" b="0" dirty="0">
                <a:latin typeface="Tahoma" pitchFamily="34" charset="0"/>
                <a:cs typeface="Arial" pitchFamily="34" charset="0"/>
              </a:rPr>
              <a:t>Men </a:t>
            </a:r>
            <a:r>
              <a:rPr lang="en-US" sz="800" b="0" dirty="0">
                <a:latin typeface="Tahoma" pitchFamily="34" charset="0"/>
                <a:cs typeface="Arial" pitchFamily="34" charset="0"/>
              </a:rPr>
              <a:t>	 16% +</a:t>
            </a:r>
          </a:p>
          <a:p>
            <a:pPr marL="85725" lvl="0" indent="-85725" eaLnBrk="0" hangingPunct="0">
              <a:lnSpc>
                <a:spcPts val="1100"/>
              </a:lnSpc>
              <a:spcBef>
                <a:spcPts val="0"/>
              </a:spcBef>
              <a:buFont typeface="Wingdings" panose="05000000000000000000" pitchFamily="2" charset="2"/>
              <a:buChar char="§"/>
              <a:tabLst>
                <a:tab pos="1435100" algn="l"/>
              </a:tabLst>
              <a:defRPr/>
            </a:pPr>
            <a:r>
              <a:rPr lang="en-US" altLang="fr-FR" sz="800" b="0" dirty="0">
                <a:latin typeface="Tahoma" pitchFamily="34" charset="0"/>
                <a:cs typeface="Arial" pitchFamily="34" charset="0"/>
              </a:rPr>
              <a:t>˂45 years </a:t>
            </a:r>
            <a:r>
              <a:rPr lang="en-US" sz="800" b="0" dirty="0">
                <a:latin typeface="Tahoma" pitchFamily="34" charset="0"/>
                <a:cs typeface="Arial" pitchFamily="34" charset="0"/>
              </a:rPr>
              <a:t>	  2%   -</a:t>
            </a:r>
          </a:p>
          <a:p>
            <a:pPr marL="85725" indent="-85725" eaLnBrk="0" hangingPunct="0">
              <a:lnSpc>
                <a:spcPts val="1100"/>
              </a:lnSpc>
              <a:spcBef>
                <a:spcPts val="0"/>
              </a:spcBef>
              <a:buFont typeface="Wingdings" panose="05000000000000000000" pitchFamily="2" charset="2"/>
              <a:buChar char="§"/>
              <a:tabLst>
                <a:tab pos="1435100" algn="l"/>
              </a:tabLst>
              <a:defRPr/>
            </a:pPr>
            <a:r>
              <a:rPr lang="en-US" sz="800" b="0" dirty="0">
                <a:latin typeface="Tahoma" pitchFamily="34" charset="0"/>
                <a:cs typeface="Arial" pitchFamily="34" charset="0"/>
              </a:rPr>
              <a:t>College 	 20% +</a:t>
            </a:r>
          </a:p>
          <a:p>
            <a:pPr marL="85725" indent="-85725" eaLnBrk="0" hangingPunct="0">
              <a:lnSpc>
                <a:spcPts val="1100"/>
              </a:lnSpc>
              <a:spcBef>
                <a:spcPts val="0"/>
              </a:spcBef>
              <a:buFont typeface="Wingdings" panose="05000000000000000000" pitchFamily="2" charset="2"/>
              <a:buChar char="§"/>
              <a:tabLst>
                <a:tab pos="1435100" algn="l"/>
              </a:tabLst>
              <a:defRPr/>
            </a:pPr>
            <a:r>
              <a:rPr lang="en-US" sz="800" b="0" dirty="0">
                <a:latin typeface="Tahoma" pitchFamily="34" charset="0"/>
                <a:cs typeface="Arial" pitchFamily="34" charset="0"/>
              </a:rPr>
              <a:t>Owner for </a:t>
            </a:r>
            <a:r>
              <a:rPr lang="en-US" altLang="fr-FR" sz="800" b="0" dirty="0">
                <a:latin typeface="Tahoma" pitchFamily="34" charset="0"/>
                <a:cs typeface="Arial" pitchFamily="34" charset="0"/>
              </a:rPr>
              <a:t>˂5 years                 4%   -</a:t>
            </a:r>
            <a:endParaRPr lang="en-US" sz="800" b="0" dirty="0">
              <a:latin typeface="Tahoma" pitchFamily="34" charset="0"/>
              <a:cs typeface="Arial" pitchFamily="34" charset="0"/>
            </a:endParaRPr>
          </a:p>
          <a:p>
            <a:pPr marL="85725" indent="-85725" eaLnBrk="0" hangingPunct="0">
              <a:lnSpc>
                <a:spcPts val="1000"/>
              </a:lnSpc>
              <a:spcBef>
                <a:spcPts val="0"/>
              </a:spcBef>
              <a:buFont typeface="Wingdings" panose="05000000000000000000" pitchFamily="2" charset="2"/>
              <a:buChar char="§"/>
              <a:tabLst>
                <a:tab pos="1073150" algn="l"/>
              </a:tabLst>
              <a:defRPr/>
            </a:pPr>
            <a:r>
              <a:rPr lang="en-US" sz="800" b="0" dirty="0">
                <a:latin typeface="Tahoma" pitchFamily="34" charset="0"/>
                <a:cs typeface="Arial" pitchFamily="34" charset="0"/>
              </a:rPr>
              <a:t>Planning on leaving the company</a:t>
            </a:r>
            <a:br>
              <a:rPr lang="en-US" sz="800" b="0" dirty="0">
                <a:latin typeface="Tahoma" pitchFamily="34" charset="0"/>
                <a:cs typeface="Arial" pitchFamily="34" charset="0"/>
              </a:rPr>
            </a:br>
            <a:r>
              <a:rPr lang="en-US" sz="800" b="0" dirty="0">
                <a:latin typeface="Tahoma" pitchFamily="34" charset="0"/>
                <a:cs typeface="Arial" pitchFamily="34" charset="0"/>
              </a:rPr>
              <a:t>as an owner within 5 years      17%  +</a:t>
            </a:r>
          </a:p>
          <a:p>
            <a:pPr marL="85725" indent="-85725" eaLnBrk="0" hangingPunct="0">
              <a:lnSpc>
                <a:spcPts val="1100"/>
              </a:lnSpc>
              <a:spcBef>
                <a:spcPts val="0"/>
              </a:spcBef>
              <a:buFont typeface="Wingdings" panose="05000000000000000000" pitchFamily="2" charset="2"/>
              <a:buChar char="§"/>
              <a:tabLst>
                <a:tab pos="1073150" algn="l"/>
              </a:tabLst>
              <a:defRPr/>
            </a:pPr>
            <a:endParaRPr lang="en-US" altLang="fr-FR" sz="800" b="0" dirty="0">
              <a:latin typeface="Tahoma" pitchFamily="34" charset="0"/>
              <a:cs typeface="Arial" pitchFamily="34" charset="0"/>
            </a:endParaRPr>
          </a:p>
          <a:p>
            <a:pPr marL="85725" indent="-85725" eaLnBrk="0" hangingPunct="0">
              <a:lnSpc>
                <a:spcPts val="1100"/>
              </a:lnSpc>
              <a:spcBef>
                <a:spcPts val="0"/>
              </a:spcBef>
              <a:buFont typeface="Wingdings" panose="05000000000000000000" pitchFamily="2" charset="2"/>
              <a:buChar char="§"/>
              <a:tabLst>
                <a:tab pos="1073150" algn="l"/>
              </a:tabLst>
              <a:defRPr/>
            </a:pPr>
            <a:endParaRPr lang="en-US" altLang="fr-FR" sz="800" b="0" dirty="0">
              <a:latin typeface="Tahoma" pitchFamily="34" charset="0"/>
              <a:cs typeface="Arial" pitchFamily="34" charset="0"/>
            </a:endParaRPr>
          </a:p>
        </p:txBody>
      </p:sp>
      <p:cxnSp>
        <p:nvCxnSpPr>
          <p:cNvPr id="19" name="AutoShape 3"/>
          <p:cNvCxnSpPr>
            <a:cxnSpLocks noChangeShapeType="1"/>
          </p:cNvCxnSpPr>
          <p:nvPr/>
        </p:nvCxnSpPr>
        <p:spPr bwMode="auto">
          <a:xfrm flipV="1">
            <a:off x="3619500" y="3927666"/>
            <a:ext cx="702516" cy="493675"/>
          </a:xfrm>
          <a:prstGeom prst="straightConnector1">
            <a:avLst/>
          </a:prstGeom>
          <a:noFill/>
          <a:ln w="22225">
            <a:solidFill>
              <a:srgbClr val="1B467B"/>
            </a:solidFill>
            <a:round/>
            <a:headEnd/>
            <a:tailEnd/>
          </a:ln>
          <a:extLst>
            <a:ext uri="{909E8E84-426E-40DD-AFC4-6F175D3DCCD1}">
              <a14:hiddenFill xmlns:a14="http://schemas.microsoft.com/office/drawing/2010/main">
                <a:noFill/>
              </a14:hiddenFill>
            </a:ext>
          </a:extLst>
        </p:spPr>
      </p:cxnSp>
      <p:sp>
        <p:nvSpPr>
          <p:cNvPr id="29"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en-US" sz="2000" b="0" dirty="0">
                <a:latin typeface="Tahoma" pitchFamily="34" charset="0"/>
              </a:rPr>
              <a:t>8. 	Owner succession</a:t>
            </a:r>
            <a:endParaRPr lang="en-US" sz="1400" b="0" dirty="0">
              <a:latin typeface="Tahoma" pitchFamily="34" charset="0"/>
            </a:endParaRPr>
          </a:p>
        </p:txBody>
      </p:sp>
    </p:spTree>
    <p:extLst>
      <p:ext uri="{BB962C8B-B14F-4D97-AF65-F5344CB8AC3E}">
        <p14:creationId xmlns:p14="http://schemas.microsoft.com/office/powerpoint/2010/main" val="16935042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8712" y="1433724"/>
            <a:ext cx="3335337" cy="271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Espace réservé du numéro de diapositive 1"/>
          <p:cNvSpPr txBox="1">
            <a:spLocks/>
          </p:cNvSpPr>
          <p:nvPr/>
        </p:nvSpPr>
        <p:spPr bwMode="auto">
          <a:xfrm>
            <a:off x="7963786" y="6208418"/>
            <a:ext cx="46351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36</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4127" y="12534"/>
            <a:ext cx="691304" cy="667950"/>
          </a:xfrm>
          <a:prstGeom prst="rect">
            <a:avLst/>
          </a:prstGeom>
        </p:spPr>
      </p:pic>
      <p:sp>
        <p:nvSpPr>
          <p:cNvPr id="15" name="Rectangle 14"/>
          <p:cNvSpPr/>
          <p:nvPr/>
        </p:nvSpPr>
        <p:spPr>
          <a:xfrm>
            <a:off x="542078" y="4565107"/>
            <a:ext cx="7967701" cy="592470"/>
          </a:xfrm>
          <a:prstGeom prst="rect">
            <a:avLst/>
          </a:prstGeom>
        </p:spPr>
        <p:txBody>
          <a:bodyPr wrap="square">
            <a:spAutoFit/>
          </a:bodyPr>
          <a:lstStyle/>
          <a:p>
            <a:pPr marL="171450" indent="-171450">
              <a:lnSpc>
                <a:spcPts val="1300"/>
              </a:lnSpc>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Two-thirds of those owners who plan on leaving their company in the next five years and who have started thinking about succession claim to be facing particular issues or challenges, such as finding a buyer, financial challenges, family challenges, etc.</a:t>
            </a:r>
          </a:p>
        </p:txBody>
      </p:sp>
      <p:sp>
        <p:nvSpPr>
          <p:cNvPr id="16" name="Rectangle 1"/>
          <p:cNvSpPr>
            <a:spLocks noChangeArrowheads="1"/>
          </p:cNvSpPr>
          <p:nvPr/>
        </p:nvSpPr>
        <p:spPr bwMode="auto">
          <a:xfrm>
            <a:off x="340232" y="1155381"/>
            <a:ext cx="698328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Figure</a:t>
            </a:r>
            <a:r>
              <a:rPr kumimoji="0" lang="en-US" altLang="fr-FR" sz="900" b="1" i="0" u="none" strike="noStrike" cap="none" normalizeH="0" dirty="0">
                <a:ln>
                  <a:noFill/>
                </a:ln>
                <a:solidFill>
                  <a:schemeClr val="tx1"/>
                </a:solidFill>
                <a:effectLst/>
                <a:latin typeface="Tahoma" pitchFamily="34" charset="0"/>
                <a:ea typeface="Times New Roman" pitchFamily="18" charset="0"/>
                <a:cs typeface="Tahoma" pitchFamily="34" charset="0"/>
              </a:rPr>
              <a:t> </a:t>
            </a:r>
            <a:r>
              <a:rPr lang="en-US" altLang="fr-FR" sz="900" dirty="0">
                <a:latin typeface="Tahoma" pitchFamily="34" charset="0"/>
                <a:ea typeface="Times New Roman" pitchFamily="18" charset="0"/>
                <a:cs typeface="Tahoma" pitchFamily="34" charset="0"/>
              </a:rPr>
              <a:t>22</a:t>
            </a:r>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a:t>
            </a:r>
            <a:r>
              <a:rPr lang="en-US" altLang="fr-FR" sz="900" dirty="0">
                <a:latin typeface="Tahoma" pitchFamily="34" charset="0"/>
                <a:ea typeface="Times New Roman" pitchFamily="18" charset="0"/>
                <a:cs typeface="Tahoma" pitchFamily="34" charset="0"/>
              </a:rPr>
              <a:t>– Particular concerns or challenges related to succession planning </a:t>
            </a:r>
            <a:r>
              <a:rPr kumimoji="0" lang="en-US"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(n=46*)</a:t>
            </a:r>
            <a:endParaRPr kumimoji="0" lang="en-US" altLang="fr-FR" sz="800" b="0" i="0" u="none" strike="noStrike" cap="none" normalizeH="0" baseline="0" dirty="0">
              <a:ln>
                <a:noFill/>
              </a:ln>
              <a:solidFill>
                <a:srgbClr val="FF0000"/>
              </a:solidFill>
              <a:effectLst/>
            </a:endParaRPr>
          </a:p>
        </p:txBody>
      </p:sp>
      <p:graphicFrame>
        <p:nvGraphicFramePr>
          <p:cNvPr id="18" name="Tableau 17"/>
          <p:cNvGraphicFramePr>
            <a:graphicFrameLocks noGrp="1"/>
          </p:cNvGraphicFramePr>
          <p:nvPr>
            <p:extLst>
              <p:ext uri="{D42A27DB-BD31-4B8C-83A1-F6EECF244321}">
                <p14:modId xmlns:p14="http://schemas.microsoft.com/office/powerpoint/2010/main" val="3724083858"/>
              </p:ext>
            </p:extLst>
          </p:nvPr>
        </p:nvGraphicFramePr>
        <p:xfrm>
          <a:off x="5229895" y="2799916"/>
          <a:ext cx="3497921" cy="1325880"/>
        </p:xfrm>
        <a:graphic>
          <a:graphicData uri="http://schemas.openxmlformats.org/drawingml/2006/table">
            <a:tbl>
              <a:tblPr/>
              <a:tblGrid>
                <a:gridCol w="2724971">
                  <a:extLst>
                    <a:ext uri="{9D8B030D-6E8A-4147-A177-3AD203B41FA5}">
                      <a16:colId xmlns:a16="http://schemas.microsoft.com/office/drawing/2014/main" val="20000"/>
                    </a:ext>
                  </a:extLst>
                </a:gridCol>
                <a:gridCol w="772950">
                  <a:extLst>
                    <a:ext uri="{9D8B030D-6E8A-4147-A177-3AD203B41FA5}">
                      <a16:colId xmlns:a16="http://schemas.microsoft.com/office/drawing/2014/main" val="20001"/>
                    </a:ext>
                  </a:extLst>
                </a:gridCol>
              </a:tblGrid>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US" sz="850" b="0" i="0" u="none" strike="noStrike" kern="1200" cap="none" normalizeH="0" baseline="0" noProof="0">
                          <a:ln>
                            <a:noFill/>
                          </a:ln>
                          <a:solidFill>
                            <a:schemeClr val="tx1"/>
                          </a:solidFill>
                          <a:effectLst/>
                          <a:latin typeface="Tahoma" pitchFamily="34" charset="0"/>
                          <a:ea typeface="Times New Roman" pitchFamily="18" charset="0"/>
                          <a:cs typeface="Tahoma" pitchFamily="34" charset="0"/>
                        </a:rPr>
                        <a:t>Financial planning</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33%</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US" sz="850" b="0" i="0" u="none" strike="noStrike" kern="1200" cap="none" normalizeH="0" baseline="0" noProof="0">
                          <a:ln>
                            <a:noFill/>
                          </a:ln>
                          <a:solidFill>
                            <a:schemeClr val="tx1"/>
                          </a:solidFill>
                          <a:effectLst/>
                          <a:latin typeface="Tahoma" pitchFamily="34" charset="0"/>
                          <a:ea typeface="Times New Roman" pitchFamily="18" charset="0"/>
                          <a:cs typeface="Tahoma" pitchFamily="34" charset="0"/>
                        </a:rPr>
                        <a:t>No succession</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23%</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50" b="0" i="0" u="none" strike="noStrike" kern="1200" cap="none" normalizeH="0" baseline="0" noProof="0">
                          <a:ln>
                            <a:noFill/>
                          </a:ln>
                          <a:solidFill>
                            <a:schemeClr val="tx1"/>
                          </a:solidFill>
                          <a:effectLst/>
                          <a:latin typeface="Tahoma" pitchFamily="34" charset="0"/>
                          <a:ea typeface="Times New Roman" pitchFamily="18" charset="0"/>
                          <a:cs typeface="Tahoma" pitchFamily="34" charset="0"/>
                        </a:rPr>
                        <a:t>Seeking purchaser/financing from purchasers</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17%</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US" sz="850" b="0" i="0" u="none" strike="noStrike" kern="1200" cap="none" normalizeH="0" baseline="0" noProof="0">
                          <a:ln>
                            <a:noFill/>
                          </a:ln>
                          <a:solidFill>
                            <a:schemeClr val="tx1"/>
                          </a:solidFill>
                          <a:effectLst/>
                          <a:latin typeface="Tahoma" pitchFamily="34" charset="0"/>
                          <a:ea typeface="Times New Roman" pitchFamily="18" charset="0"/>
                          <a:cs typeface="Tahoma" pitchFamily="34" charset="0"/>
                        </a:rPr>
                        <a:t>Family challenges</a:t>
                      </a:r>
                    </a:p>
                  </a:txBody>
                  <a:tcPr marL="0" marR="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13%</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2238">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50" b="0" i="0" u="none" strike="noStrike" kern="1200" cap="none" normalizeH="0" baseline="0" noProof="0">
                          <a:ln>
                            <a:noFill/>
                          </a:ln>
                          <a:solidFill>
                            <a:schemeClr val="tx1"/>
                          </a:solidFill>
                          <a:effectLst/>
                          <a:latin typeface="Tahoma" pitchFamily="34" charset="0"/>
                          <a:ea typeface="Times New Roman" pitchFamily="18" charset="0"/>
                          <a:cs typeface="Tahoma" pitchFamily="34" charset="0"/>
                        </a:rPr>
                        <a:t>Other</a:t>
                      </a:r>
                      <a:endParaRPr kumimoji="0" lang="en-US" sz="850" b="0" i="0" u="sng" strike="noStrike" kern="1200" cap="none" normalizeH="0" baseline="0" noProof="0">
                        <a:ln>
                          <a:noFill/>
                        </a:ln>
                        <a:solidFill>
                          <a:schemeClr val="tx1"/>
                        </a:solidFill>
                        <a:effectLst/>
                        <a:latin typeface="Tahoma" pitchFamily="34" charset="0"/>
                        <a:ea typeface="Times New Roman" pitchFamily="18" charset="0"/>
                        <a:cs typeface="Tahoma" pitchFamily="34" charset="0"/>
                      </a:endParaRP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13%</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143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Did not know/refused to answer</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17%</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5" name="Rectangle 1"/>
          <p:cNvSpPr>
            <a:spLocks noChangeArrowheads="1"/>
          </p:cNvSpPr>
          <p:nvPr/>
        </p:nvSpPr>
        <p:spPr bwMode="auto">
          <a:xfrm>
            <a:off x="5191131" y="2344296"/>
            <a:ext cx="346227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CA" altLang="fr-FR" sz="900" b="1" i="0" u="none" strike="noStrike" cap="none" normalizeH="0" baseline="0" dirty="0">
                <a:ln>
                  <a:noFill/>
                </a:ln>
                <a:effectLst/>
                <a:latin typeface="Tahoma" pitchFamily="34" charset="0"/>
                <a:ea typeface="Times New Roman" pitchFamily="18" charset="0"/>
                <a:cs typeface="Tahoma" pitchFamily="34" charset="0"/>
              </a:rPr>
              <a:t>Table </a:t>
            </a:r>
            <a:r>
              <a:rPr lang="en-CA" altLang="fr-FR" sz="900" dirty="0">
                <a:latin typeface="Tahoma" pitchFamily="34" charset="0"/>
                <a:ea typeface="Times New Roman" pitchFamily="18" charset="0"/>
                <a:cs typeface="Tahoma" pitchFamily="34" charset="0"/>
              </a:rPr>
              <a:t>18 – Particular concerns or challenges related to succession planning </a:t>
            </a:r>
            <a:r>
              <a:rPr kumimoji="0" lang="en-CA" altLang="fr-FR" sz="800" b="0" i="0" u="none" strike="noStrike" cap="none" normalizeH="0" baseline="0" dirty="0">
                <a:ln>
                  <a:noFill/>
                </a:ln>
                <a:effectLst/>
                <a:latin typeface="Tahoma" pitchFamily="34" charset="0"/>
                <a:ea typeface="Times New Roman" pitchFamily="18" charset="0"/>
                <a:cs typeface="Tahoma" pitchFamily="34" charset="0"/>
              </a:rPr>
              <a:t>(n=30)</a:t>
            </a:r>
            <a:endParaRPr kumimoji="0" lang="en-CA" altLang="fr-FR" sz="800" b="0" i="0" u="none" strike="noStrike" cap="none" normalizeH="0" baseline="0" dirty="0">
              <a:ln>
                <a:noFill/>
              </a:ln>
              <a:effectLst/>
            </a:endParaRPr>
          </a:p>
        </p:txBody>
      </p:sp>
      <p:cxnSp>
        <p:nvCxnSpPr>
          <p:cNvPr id="17" name="Connecteur droit avec flèche 16"/>
          <p:cNvCxnSpPr/>
          <p:nvPr/>
        </p:nvCxnSpPr>
        <p:spPr bwMode="auto">
          <a:xfrm>
            <a:off x="4563810" y="3139567"/>
            <a:ext cx="627321" cy="0"/>
          </a:xfrm>
          <a:prstGeom prst="straightConnector1">
            <a:avLst/>
          </a:prstGeom>
          <a:solidFill>
            <a:schemeClr val="accent1"/>
          </a:solidFill>
          <a:ln w="222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Rectangle 1"/>
          <p:cNvSpPr>
            <a:spLocks noChangeArrowheads="1"/>
          </p:cNvSpPr>
          <p:nvPr/>
        </p:nvSpPr>
        <p:spPr bwMode="auto">
          <a:xfrm>
            <a:off x="351661" y="5442259"/>
            <a:ext cx="8169547"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CA" altLang="fr-FR" sz="900" b="0" i="1" u="none" strike="noStrike" cap="none" normalizeH="0" baseline="0" dirty="0">
                <a:ln>
                  <a:noFill/>
                </a:ln>
                <a:solidFill>
                  <a:schemeClr val="tx1"/>
                </a:solidFill>
                <a:effectLst/>
                <a:latin typeface="Tahoma" pitchFamily="34" charset="0"/>
                <a:ea typeface="Times New Roman" pitchFamily="18" charset="0"/>
                <a:cs typeface="Tahoma" pitchFamily="34" charset="0"/>
              </a:rPr>
              <a:t>*</a:t>
            </a:r>
            <a:r>
              <a:rPr kumimoji="0" lang="en-CA" altLang="fr-FR" sz="900" b="0" i="1" u="sng" strike="noStrike" cap="none" normalizeH="0" baseline="0" dirty="0">
                <a:ln>
                  <a:noFill/>
                </a:ln>
                <a:solidFill>
                  <a:schemeClr val="tx1"/>
                </a:solidFill>
                <a:effectLst/>
                <a:latin typeface="Tahoma" pitchFamily="34" charset="0"/>
                <a:ea typeface="Times New Roman" pitchFamily="18" charset="0"/>
                <a:cs typeface="Tahoma" pitchFamily="34" charset="0"/>
              </a:rPr>
              <a:t>Base </a:t>
            </a:r>
            <a:r>
              <a:rPr lang="en-CA" altLang="fr-FR" sz="900" b="0" i="1" u="sng" dirty="0">
                <a:latin typeface="Tahoma" pitchFamily="34" charset="0"/>
                <a:ea typeface="Times New Roman" pitchFamily="18" charset="0"/>
                <a:cs typeface="Tahoma" pitchFamily="34" charset="0"/>
              </a:rPr>
              <a:t>of respondents</a:t>
            </a:r>
            <a:r>
              <a:rPr kumimoji="0" lang="en-CA" altLang="fr-FR" sz="900" b="0" i="1" u="none" strike="noStrike" cap="none" normalizeH="0" baseline="0" dirty="0">
                <a:ln>
                  <a:noFill/>
                </a:ln>
                <a:solidFill>
                  <a:schemeClr val="tx1"/>
                </a:solidFill>
                <a:effectLst/>
                <a:latin typeface="Tahoma" pitchFamily="34" charset="0"/>
                <a:ea typeface="Times New Roman" pitchFamily="18" charset="0"/>
                <a:cs typeface="Tahoma" pitchFamily="34" charset="0"/>
              </a:rPr>
              <a:t>: Respondents</a:t>
            </a:r>
            <a:r>
              <a:rPr kumimoji="0" lang="en-CA" altLang="fr-FR" sz="900" b="0" i="1" u="none" strike="noStrike" cap="none" normalizeH="0" dirty="0">
                <a:ln>
                  <a:noFill/>
                </a:ln>
                <a:solidFill>
                  <a:schemeClr val="tx1"/>
                </a:solidFill>
                <a:effectLst/>
                <a:latin typeface="Tahoma" pitchFamily="34" charset="0"/>
                <a:ea typeface="Times New Roman" pitchFamily="18" charset="0"/>
                <a:cs typeface="Tahoma" pitchFamily="34" charset="0"/>
              </a:rPr>
              <a:t> are owners who plan on leaving their position as company owner in the next five years </a:t>
            </a:r>
            <a:r>
              <a:rPr kumimoji="0" lang="en-CA" altLang="fr-FR" sz="900" b="0" i="1" u="none" strike="noStrike" cap="none" normalizeH="0" baseline="0" dirty="0">
                <a:ln>
                  <a:noFill/>
                </a:ln>
                <a:solidFill>
                  <a:schemeClr val="tx1"/>
                </a:solidFill>
                <a:effectLst/>
                <a:latin typeface="Tahoma" pitchFamily="34" charset="0"/>
                <a:ea typeface="Times New Roman" pitchFamily="18" charset="0"/>
                <a:cs typeface="Tahoma" pitchFamily="34" charset="0"/>
              </a:rPr>
              <a:t>(72, </a:t>
            </a:r>
            <a:r>
              <a:rPr lang="en-CA" altLang="fr-FR" sz="900" b="0" i="1" dirty="0">
                <a:latin typeface="Tahoma" pitchFamily="34" charset="0"/>
                <a:ea typeface="Times New Roman" pitchFamily="18" charset="0"/>
                <a:cs typeface="Tahoma" pitchFamily="34" charset="0"/>
              </a:rPr>
              <a:t>or</a:t>
            </a:r>
            <a:r>
              <a:rPr kumimoji="0" lang="en-CA" altLang="fr-FR" sz="900" b="0" i="1" u="none" strike="noStrike" cap="none" normalizeH="0" baseline="0" dirty="0">
                <a:ln>
                  <a:noFill/>
                </a:ln>
                <a:solidFill>
                  <a:schemeClr val="tx1"/>
                </a:solidFill>
                <a:effectLst/>
                <a:latin typeface="Tahoma" pitchFamily="34" charset="0"/>
                <a:ea typeface="Times New Roman" pitchFamily="18" charset="0"/>
                <a:cs typeface="Tahoma" pitchFamily="34" charset="0"/>
              </a:rPr>
              <a:t> 29</a:t>
            </a:r>
            <a:r>
              <a:rPr kumimoji="0" lang="en-CA" altLang="fr-FR" sz="900" b="0" i="1" u="none" strike="noStrike" cap="none" normalizeH="0" dirty="0">
                <a:ln>
                  <a:noFill/>
                </a:ln>
                <a:solidFill>
                  <a:schemeClr val="tx1"/>
                </a:solidFill>
                <a:effectLst/>
                <a:latin typeface="Tahoma" pitchFamily="34" charset="0"/>
                <a:ea typeface="Times New Roman" pitchFamily="18" charset="0"/>
                <a:cs typeface="Tahoma" pitchFamily="34" charset="0"/>
              </a:rPr>
              <a:t>% of 250, </a:t>
            </a:r>
            <a:r>
              <a:rPr lang="en-CA" altLang="fr-FR" sz="900" b="0" i="1" dirty="0">
                <a:latin typeface="Tahoma" pitchFamily="34" charset="0"/>
                <a:ea typeface="Times New Roman" pitchFamily="18" charset="0"/>
                <a:cs typeface="Tahoma" pitchFamily="34" charset="0"/>
              </a:rPr>
              <a:t>see</a:t>
            </a:r>
            <a:r>
              <a:rPr kumimoji="0" lang="en-CA" altLang="fr-FR" sz="900" b="0" i="1" u="none" strike="noStrike" cap="none" normalizeH="0" dirty="0">
                <a:ln>
                  <a:noFill/>
                </a:ln>
                <a:solidFill>
                  <a:schemeClr val="tx1"/>
                </a:solidFill>
                <a:effectLst/>
                <a:latin typeface="Tahoma" pitchFamily="34" charset="0"/>
                <a:ea typeface="Times New Roman" pitchFamily="18" charset="0"/>
                <a:cs typeface="Tahoma" pitchFamily="34" charset="0"/>
              </a:rPr>
              <a:t> </a:t>
            </a:r>
            <a:r>
              <a:rPr lang="en-CA" altLang="fr-FR" sz="900" b="0" i="1" dirty="0">
                <a:latin typeface="Tahoma" pitchFamily="34" charset="0"/>
                <a:ea typeface="Times New Roman" pitchFamily="18" charset="0"/>
                <a:cs typeface="Tahoma" pitchFamily="34" charset="0"/>
              </a:rPr>
              <a:t>F</a:t>
            </a:r>
            <a:r>
              <a:rPr kumimoji="0" lang="en-CA" altLang="fr-FR" sz="900" b="0" i="1" u="none" strike="noStrike" cap="none" normalizeH="0" dirty="0">
                <a:ln>
                  <a:noFill/>
                </a:ln>
                <a:solidFill>
                  <a:schemeClr val="tx1"/>
                </a:solidFill>
                <a:effectLst/>
                <a:latin typeface="Tahoma" pitchFamily="34" charset="0"/>
                <a:ea typeface="Times New Roman" pitchFamily="18" charset="0"/>
                <a:cs typeface="Tahoma" pitchFamily="34" charset="0"/>
              </a:rPr>
              <a:t>igure 20 </a:t>
            </a:r>
            <a:r>
              <a:rPr lang="en-CA" altLang="fr-FR" sz="900" b="0" i="1" dirty="0">
                <a:latin typeface="Tahoma" pitchFamily="34" charset="0"/>
                <a:ea typeface="Times New Roman" pitchFamily="18" charset="0"/>
                <a:cs typeface="Tahoma" pitchFamily="34" charset="0"/>
              </a:rPr>
              <a:t>on</a:t>
            </a:r>
            <a:r>
              <a:rPr kumimoji="0" lang="en-CA" altLang="fr-FR" sz="900" b="0" i="1" u="none" strike="noStrike" cap="none" normalizeH="0" dirty="0">
                <a:ln>
                  <a:noFill/>
                </a:ln>
                <a:solidFill>
                  <a:schemeClr val="tx1"/>
                </a:solidFill>
                <a:effectLst/>
                <a:latin typeface="Tahoma" pitchFamily="34" charset="0"/>
                <a:ea typeface="Times New Roman" pitchFamily="18" charset="0"/>
                <a:cs typeface="Tahoma" pitchFamily="34" charset="0"/>
              </a:rPr>
              <a:t> page 34)</a:t>
            </a:r>
            <a:r>
              <a:rPr kumimoji="0" lang="en-CA" altLang="fr-FR" sz="900" b="0" i="1" u="none" strike="noStrike" cap="none" normalizeH="0" baseline="0" dirty="0">
                <a:ln>
                  <a:noFill/>
                </a:ln>
                <a:solidFill>
                  <a:schemeClr val="tx1"/>
                </a:solidFill>
                <a:effectLst/>
                <a:latin typeface="Tahoma" pitchFamily="34" charset="0"/>
                <a:ea typeface="Times New Roman" pitchFamily="18" charset="0"/>
                <a:cs typeface="Tahoma" pitchFamily="34" charset="0"/>
              </a:rPr>
              <a:t> </a:t>
            </a:r>
            <a:r>
              <a:rPr lang="en-CA" altLang="fr-FR" sz="900" b="0" i="1" dirty="0">
                <a:latin typeface="Tahoma" pitchFamily="34" charset="0"/>
                <a:ea typeface="Times New Roman" pitchFamily="18" charset="0"/>
                <a:cs typeface="Tahoma" pitchFamily="34" charset="0"/>
              </a:rPr>
              <a:t>AND</a:t>
            </a:r>
            <a:r>
              <a:rPr kumimoji="0" lang="en-CA" altLang="fr-FR" sz="900" b="0" i="1" u="none" strike="noStrike" cap="none" normalizeH="0" baseline="0" dirty="0">
                <a:ln>
                  <a:noFill/>
                </a:ln>
                <a:solidFill>
                  <a:schemeClr val="tx1"/>
                </a:solidFill>
                <a:effectLst/>
                <a:latin typeface="Tahoma" pitchFamily="34" charset="0"/>
                <a:ea typeface="Times New Roman" pitchFamily="18" charset="0"/>
                <a:cs typeface="Tahoma" pitchFamily="34" charset="0"/>
              </a:rPr>
              <a:t> who have at least started thinking about succession</a:t>
            </a:r>
            <a:r>
              <a:rPr kumimoji="0" lang="en-CA" altLang="fr-FR" sz="900" b="0" i="1" u="none" strike="noStrike" cap="none" normalizeH="0" dirty="0">
                <a:ln>
                  <a:noFill/>
                </a:ln>
                <a:solidFill>
                  <a:schemeClr val="tx1"/>
                </a:solidFill>
                <a:effectLst/>
                <a:latin typeface="Tahoma" pitchFamily="34" charset="0"/>
                <a:ea typeface="Times New Roman" pitchFamily="18" charset="0"/>
                <a:cs typeface="Tahoma" pitchFamily="34" charset="0"/>
              </a:rPr>
              <a:t> (72 </a:t>
            </a:r>
            <a:r>
              <a:rPr lang="en-CA" altLang="fr-FR" sz="900" b="0" i="1" dirty="0">
                <a:latin typeface="Tahoma" pitchFamily="34" charset="0"/>
                <a:ea typeface="Times New Roman" pitchFamily="18" charset="0"/>
                <a:cs typeface="Tahoma" pitchFamily="34" charset="0"/>
              </a:rPr>
              <a:t>minus</a:t>
            </a:r>
            <a:r>
              <a:rPr kumimoji="0" lang="en-CA" altLang="fr-FR" sz="900" b="0" i="1" u="none" strike="noStrike" cap="none" normalizeH="0" dirty="0">
                <a:ln>
                  <a:noFill/>
                </a:ln>
                <a:solidFill>
                  <a:schemeClr val="tx1"/>
                </a:solidFill>
                <a:effectLst/>
                <a:latin typeface="Tahoma" pitchFamily="34" charset="0"/>
                <a:ea typeface="Times New Roman" pitchFamily="18" charset="0"/>
                <a:cs typeface="Tahoma" pitchFamily="34" charset="0"/>
              </a:rPr>
              <a:t> 26 (36% of 72)who have not given it any thought; see the bubble at the top of Figure 21 </a:t>
            </a:r>
            <a:r>
              <a:rPr lang="en-CA" altLang="fr-FR" sz="900" b="0" i="1" dirty="0">
                <a:latin typeface="Tahoma" pitchFamily="34" charset="0"/>
                <a:ea typeface="Times New Roman" pitchFamily="18" charset="0"/>
                <a:cs typeface="Tahoma" pitchFamily="34" charset="0"/>
              </a:rPr>
              <a:t>on</a:t>
            </a:r>
            <a:r>
              <a:rPr kumimoji="0" lang="en-CA" altLang="fr-FR" sz="900" b="0" i="1" u="none" strike="noStrike" cap="none" normalizeH="0" dirty="0">
                <a:ln>
                  <a:noFill/>
                </a:ln>
                <a:solidFill>
                  <a:schemeClr val="tx1"/>
                </a:solidFill>
                <a:effectLst/>
                <a:latin typeface="Tahoma" pitchFamily="34" charset="0"/>
                <a:ea typeface="Times New Roman" pitchFamily="18" charset="0"/>
                <a:cs typeface="Tahoma" pitchFamily="34" charset="0"/>
              </a:rPr>
              <a:t> page 35). </a:t>
            </a:r>
            <a:endParaRPr kumimoji="0" lang="en-CA" altLang="fr-FR" sz="800" b="0" i="1" u="none" strike="noStrike" cap="none" normalizeH="0" baseline="0" dirty="0">
              <a:ln>
                <a:noFill/>
              </a:ln>
              <a:solidFill>
                <a:srgbClr val="FF0000"/>
              </a:solidFill>
              <a:effectLst/>
            </a:endParaRPr>
          </a:p>
        </p:txBody>
      </p:sp>
      <p:sp>
        <p:nvSpPr>
          <p:cNvPr id="19"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en-US" sz="2000" b="0" dirty="0">
                <a:latin typeface="Tahoma" pitchFamily="34" charset="0"/>
              </a:rPr>
              <a:t>8. 	Owner succession</a:t>
            </a:r>
            <a:endParaRPr lang="en-US" sz="1400" b="0" dirty="0">
              <a:latin typeface="Tahoma" pitchFamily="34" charset="0"/>
            </a:endParaRPr>
          </a:p>
        </p:txBody>
      </p:sp>
    </p:spTree>
    <p:extLst>
      <p:ext uri="{BB962C8B-B14F-4D97-AF65-F5344CB8AC3E}">
        <p14:creationId xmlns:p14="http://schemas.microsoft.com/office/powerpoint/2010/main" val="17419997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1"/>
          <p:cNvSpPr txBox="1">
            <a:spLocks/>
          </p:cNvSpPr>
          <p:nvPr/>
        </p:nvSpPr>
        <p:spPr bwMode="auto">
          <a:xfrm>
            <a:off x="7963786" y="6208418"/>
            <a:ext cx="46351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37</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4127" y="12534"/>
            <a:ext cx="691304" cy="667950"/>
          </a:xfrm>
          <a:prstGeom prst="rect">
            <a:avLst/>
          </a:prstGeom>
        </p:spPr>
      </p:pic>
      <p:sp>
        <p:nvSpPr>
          <p:cNvPr id="15" name="Rectangle 14"/>
          <p:cNvSpPr/>
          <p:nvPr/>
        </p:nvSpPr>
        <p:spPr>
          <a:xfrm>
            <a:off x="459596" y="4538293"/>
            <a:ext cx="8152776" cy="592470"/>
          </a:xfrm>
          <a:prstGeom prst="rect">
            <a:avLst/>
          </a:prstGeom>
        </p:spPr>
        <p:txBody>
          <a:bodyPr wrap="square">
            <a:spAutoFit/>
          </a:bodyPr>
          <a:lstStyle/>
          <a:p>
            <a:pPr marL="171450" indent="-171450">
              <a:lnSpc>
                <a:spcPts val="1300"/>
              </a:lnSpc>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Most owners who plan on leaving their company in the next five years and have started thinking about succession have contacted or plan on contacting a tax attorney or accountant (72%), or a notary or lawyer (59%). Less than half have contacted or plan on contacting a financial planner (46%) or a succession specialist (41%).</a:t>
            </a:r>
          </a:p>
        </p:txBody>
      </p:sp>
      <p:sp>
        <p:nvSpPr>
          <p:cNvPr id="16" name="Rectangle 1"/>
          <p:cNvSpPr>
            <a:spLocks noChangeArrowheads="1"/>
          </p:cNvSpPr>
          <p:nvPr/>
        </p:nvSpPr>
        <p:spPr bwMode="auto">
          <a:xfrm>
            <a:off x="340232" y="951372"/>
            <a:ext cx="750659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Figure</a:t>
            </a:r>
            <a:r>
              <a:rPr kumimoji="0" lang="en-US" altLang="fr-FR" sz="900" b="1" i="0" u="none" strike="noStrike" cap="none" normalizeH="0" dirty="0">
                <a:ln>
                  <a:noFill/>
                </a:ln>
                <a:solidFill>
                  <a:schemeClr val="tx1"/>
                </a:solidFill>
                <a:effectLst/>
                <a:latin typeface="Tahoma" pitchFamily="34" charset="0"/>
                <a:ea typeface="Times New Roman" pitchFamily="18" charset="0"/>
                <a:cs typeface="Tahoma" pitchFamily="34" charset="0"/>
              </a:rPr>
              <a:t> </a:t>
            </a:r>
            <a:r>
              <a:rPr lang="en-US" altLang="fr-FR" sz="900" dirty="0">
                <a:latin typeface="Tahoma" pitchFamily="34" charset="0"/>
                <a:ea typeface="Times New Roman" pitchFamily="18" charset="0"/>
                <a:cs typeface="Tahoma" pitchFamily="34" charset="0"/>
              </a:rPr>
              <a:t>23</a:t>
            </a:r>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a:t>
            </a:r>
            <a:r>
              <a:rPr lang="en-US" altLang="fr-FR" sz="900" dirty="0">
                <a:latin typeface="Tahoma" pitchFamily="34" charset="0"/>
                <a:ea typeface="Times New Roman" pitchFamily="18" charset="0"/>
                <a:cs typeface="Tahoma" pitchFamily="34" charset="0"/>
              </a:rPr>
              <a:t>– Have contacted or plan on contacting the following resources regarding succession planning </a:t>
            </a:r>
            <a:r>
              <a:rPr kumimoji="0" lang="en-US"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(n=46)</a:t>
            </a:r>
            <a:endParaRPr kumimoji="0" lang="en-US" altLang="fr-FR" sz="800" b="0" i="0" u="none" strike="noStrike" cap="none" normalizeH="0" baseline="0" dirty="0">
              <a:ln>
                <a:noFill/>
              </a:ln>
              <a:solidFill>
                <a:schemeClr val="tx1"/>
              </a:solidFill>
              <a:effectLst/>
            </a:endParaRPr>
          </a:p>
        </p:txBody>
      </p:sp>
      <p:pic>
        <p:nvPicPr>
          <p:cNvPr id="1536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4535" y="1656319"/>
            <a:ext cx="5499100" cy="218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en-US" sz="2000" b="0" dirty="0">
                <a:latin typeface="Tahoma" pitchFamily="34" charset="0"/>
              </a:rPr>
              <a:t>8. 	Owner succession</a:t>
            </a:r>
            <a:endParaRPr lang="en-US" sz="1400" b="0" dirty="0">
              <a:latin typeface="Tahoma" pitchFamily="34" charset="0"/>
            </a:endParaRPr>
          </a:p>
        </p:txBody>
      </p:sp>
    </p:spTree>
    <p:extLst>
      <p:ext uri="{BB962C8B-B14F-4D97-AF65-F5344CB8AC3E}">
        <p14:creationId xmlns:p14="http://schemas.microsoft.com/office/powerpoint/2010/main" val="7064495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965" y="1408593"/>
            <a:ext cx="4486275"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Espace réservé du numéro de diapositive 1"/>
          <p:cNvSpPr txBox="1">
            <a:spLocks/>
          </p:cNvSpPr>
          <p:nvPr/>
        </p:nvSpPr>
        <p:spPr bwMode="auto">
          <a:xfrm>
            <a:off x="7963786" y="6208418"/>
            <a:ext cx="46351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38</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4127" y="12534"/>
            <a:ext cx="691304" cy="667950"/>
          </a:xfrm>
          <a:prstGeom prst="rect">
            <a:avLst/>
          </a:prstGeom>
        </p:spPr>
      </p:pic>
      <p:sp>
        <p:nvSpPr>
          <p:cNvPr id="15" name="Rectangle 14"/>
          <p:cNvSpPr/>
          <p:nvPr/>
        </p:nvSpPr>
        <p:spPr>
          <a:xfrm>
            <a:off x="4954772" y="3926009"/>
            <a:ext cx="3900659" cy="1169551"/>
          </a:xfrm>
          <a:prstGeom prst="rect">
            <a:avLst/>
          </a:prstGeom>
        </p:spPr>
        <p:txBody>
          <a:bodyPr wrap="square">
            <a:spAutoFit/>
          </a:bodyPr>
          <a:lstStyle/>
          <a:p>
            <a:pPr marL="171450" indent="-171450">
              <a:lnSpc>
                <a:spcPts val="1300"/>
              </a:lnSpc>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Respondents would most like to receive individual coaching for themselves (41%) or their successors (33%). </a:t>
            </a:r>
          </a:p>
          <a:p>
            <a:pPr marL="171450" indent="-171450">
              <a:lnSpc>
                <a:spcPts val="1300"/>
              </a:lnSpc>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Those who would like to receive training are most interested in learning about financial planning and taxation. </a:t>
            </a:r>
          </a:p>
        </p:txBody>
      </p:sp>
      <p:sp>
        <p:nvSpPr>
          <p:cNvPr id="16" name="Rectangle 1"/>
          <p:cNvSpPr>
            <a:spLocks noChangeArrowheads="1"/>
          </p:cNvSpPr>
          <p:nvPr/>
        </p:nvSpPr>
        <p:spPr bwMode="auto">
          <a:xfrm>
            <a:off x="340232" y="919473"/>
            <a:ext cx="750659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Figure</a:t>
            </a:r>
            <a:r>
              <a:rPr kumimoji="0" lang="en-US" altLang="fr-FR" sz="900" b="1" i="0" u="none" strike="noStrike" cap="none" normalizeH="0" dirty="0">
                <a:ln>
                  <a:noFill/>
                </a:ln>
                <a:solidFill>
                  <a:schemeClr val="tx1"/>
                </a:solidFill>
                <a:effectLst/>
                <a:latin typeface="Tahoma" pitchFamily="34" charset="0"/>
                <a:ea typeface="Times New Roman" pitchFamily="18" charset="0"/>
                <a:cs typeface="Tahoma" pitchFamily="34" charset="0"/>
              </a:rPr>
              <a:t> </a:t>
            </a:r>
            <a:r>
              <a:rPr lang="en-US" altLang="fr-FR" sz="900" dirty="0">
                <a:latin typeface="Tahoma" pitchFamily="34" charset="0"/>
                <a:ea typeface="Times New Roman" pitchFamily="18" charset="0"/>
                <a:cs typeface="Tahoma" pitchFamily="34" charset="0"/>
              </a:rPr>
              <a:t>24</a:t>
            </a:r>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a:t>
            </a:r>
            <a:r>
              <a:rPr lang="en-US" altLang="fr-FR" sz="900" dirty="0">
                <a:latin typeface="Tahoma" pitchFamily="34" charset="0"/>
                <a:ea typeface="Times New Roman" pitchFamily="18" charset="0"/>
                <a:cs typeface="Tahoma" pitchFamily="34" charset="0"/>
              </a:rPr>
              <a:t>– Desired support with regards to succession planning </a:t>
            </a:r>
            <a:r>
              <a:rPr kumimoji="0" lang="en-US"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(n=46)</a:t>
            </a:r>
            <a:endParaRPr kumimoji="0" lang="en-US" altLang="fr-FR" sz="800" b="0" i="0" u="none" strike="noStrike" cap="none" normalizeH="0" baseline="0" dirty="0">
              <a:ln>
                <a:noFill/>
              </a:ln>
              <a:solidFill>
                <a:schemeClr val="tx1"/>
              </a:solidFill>
              <a:effectLst/>
            </a:endParaRPr>
          </a:p>
        </p:txBody>
      </p:sp>
      <p:graphicFrame>
        <p:nvGraphicFramePr>
          <p:cNvPr id="17" name="Tableau 16"/>
          <p:cNvGraphicFramePr>
            <a:graphicFrameLocks noGrp="1"/>
          </p:cNvGraphicFramePr>
          <p:nvPr>
            <p:extLst>
              <p:ext uri="{D42A27DB-BD31-4B8C-83A1-F6EECF244321}">
                <p14:modId xmlns:p14="http://schemas.microsoft.com/office/powerpoint/2010/main" val="442577964"/>
              </p:ext>
            </p:extLst>
          </p:nvPr>
        </p:nvGraphicFramePr>
        <p:xfrm>
          <a:off x="5433645" y="2065690"/>
          <a:ext cx="3406549" cy="922020"/>
        </p:xfrm>
        <a:graphic>
          <a:graphicData uri="http://schemas.openxmlformats.org/drawingml/2006/table">
            <a:tbl>
              <a:tblPr/>
              <a:tblGrid>
                <a:gridCol w="2724971">
                  <a:extLst>
                    <a:ext uri="{9D8B030D-6E8A-4147-A177-3AD203B41FA5}">
                      <a16:colId xmlns:a16="http://schemas.microsoft.com/office/drawing/2014/main" val="20000"/>
                    </a:ext>
                  </a:extLst>
                </a:gridCol>
                <a:gridCol w="681578">
                  <a:extLst>
                    <a:ext uri="{9D8B030D-6E8A-4147-A177-3AD203B41FA5}">
                      <a16:colId xmlns:a16="http://schemas.microsoft.com/office/drawing/2014/main" val="20001"/>
                    </a:ext>
                  </a:extLst>
                </a:gridCol>
              </a:tblGrid>
              <a:tr h="122238">
                <a:tc>
                  <a:txBody>
                    <a:bodyPr/>
                    <a:lstStyle/>
                    <a:p>
                      <a:pPr marL="82550" marR="0" lvl="0" indent="0" algn="l" defTabSz="914400" rtl="0" eaLnBrk="0" fontAlgn="base" latinLnBrk="0" hangingPunct="0">
                        <a:lnSpc>
                          <a:spcPct val="100000"/>
                        </a:lnSpc>
                        <a:spcBef>
                          <a:spcPct val="0"/>
                        </a:spcBef>
                        <a:spcAft>
                          <a:spcPct val="0"/>
                        </a:spcAft>
                        <a:buClrTx/>
                        <a:buSzTx/>
                        <a:buFontTx/>
                        <a:buNone/>
                        <a:tabLst/>
                      </a:pPr>
                      <a:r>
                        <a:rPr kumimoji="0" lang="en-US"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Subjects/themes of these workshops or training sessions (n=7)</a:t>
                      </a:r>
                    </a:p>
                  </a:txBody>
                  <a:tcPr marL="0" marR="0" marT="0" marB="0" anchor="ctr">
                    <a:lnL w="19050" cap="flat" cmpd="sng" algn="ctr">
                      <a:solidFill>
                        <a:srgbClr val="FCBA84"/>
                      </a:solidFill>
                      <a:prstDash val="solid"/>
                      <a:round/>
                      <a:headEnd type="none" w="med" len="med"/>
                      <a:tailEnd type="none" w="med" len="med"/>
                    </a:lnL>
                    <a:lnR w="19050" cap="flat" cmpd="sng" algn="ctr">
                      <a:solidFill>
                        <a:srgbClr val="FCBA84"/>
                      </a:solidFill>
                      <a:prstDash val="solid"/>
                      <a:round/>
                      <a:headEnd type="none" w="med" len="med"/>
                      <a:tailEnd type="none" w="med" len="med"/>
                    </a:lnR>
                    <a:lnT w="19050" cap="flat" cmpd="sng" algn="ctr">
                      <a:solidFill>
                        <a:srgbClr val="FCBA84"/>
                      </a:solidFill>
                      <a:prstDash val="solid"/>
                      <a:round/>
                      <a:headEnd type="none" w="med" len="med"/>
                      <a:tailEnd type="none" w="med" len="med"/>
                    </a:lnT>
                    <a:lnB w="19050" cap="flat" cmpd="sng" algn="ctr">
                      <a:solidFill>
                        <a:srgbClr val="FCBA84"/>
                      </a:solidFill>
                      <a:prstDash val="solid"/>
                      <a:round/>
                      <a:headEnd type="none" w="med" len="med"/>
                      <a:tailEnd type="none" w="med" len="med"/>
                    </a:lnB>
                    <a:lnTlToBr>
                      <a:noFill/>
                    </a:lnTlToBr>
                    <a:lnBlToTr>
                      <a:noFill/>
                    </a:lnBlToTr>
                    <a:solidFill>
                      <a:srgbClr val="FDCBA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5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a:t>
                      </a:r>
                    </a:p>
                  </a:txBody>
                  <a:tcPr anchor="ctr" horzOverflow="overflow">
                    <a:lnL w="19050" cap="flat" cmpd="sng" algn="ctr">
                      <a:solidFill>
                        <a:srgbClr val="FCBA84"/>
                      </a:solidFill>
                      <a:prstDash val="solid"/>
                      <a:round/>
                      <a:headEnd type="none" w="med" len="med"/>
                      <a:tailEnd type="none" w="med" len="med"/>
                    </a:lnL>
                    <a:lnR w="19050" cap="flat" cmpd="sng" algn="ctr">
                      <a:solidFill>
                        <a:srgbClr val="FDCBA1"/>
                      </a:solidFill>
                      <a:prstDash val="solid"/>
                      <a:round/>
                      <a:headEnd type="none" w="med" len="med"/>
                      <a:tailEnd type="none" w="med" len="med"/>
                    </a:lnR>
                    <a:lnT w="19050" cap="flat" cmpd="sng" algn="ctr">
                      <a:solidFill>
                        <a:srgbClr val="FDCBA1"/>
                      </a:solidFill>
                      <a:prstDash val="solid"/>
                      <a:round/>
                      <a:headEnd type="none" w="med" len="med"/>
                      <a:tailEnd type="none" w="med" len="med"/>
                    </a:lnT>
                    <a:lnB w="19050" cap="flat" cmpd="sng" algn="ctr">
                      <a:solidFill>
                        <a:srgbClr val="FDCBA1"/>
                      </a:solidFill>
                      <a:prstDash val="solid"/>
                      <a:round/>
                      <a:headEnd type="none" w="med" len="med"/>
                      <a:tailEnd type="none" w="med" len="med"/>
                    </a:lnB>
                    <a:lnTlToBr>
                      <a:noFill/>
                    </a:lnTlToBr>
                    <a:lnBlToTr>
                      <a:noFill/>
                    </a:lnBlToTr>
                    <a:solidFill>
                      <a:srgbClr val="FDCBA1"/>
                    </a:solidFill>
                  </a:tcPr>
                </a:tc>
                <a:extLst>
                  <a:ext uri="{0D108BD9-81ED-4DB2-BD59-A6C34878D82A}">
                    <a16:rowId xmlns:a16="http://schemas.microsoft.com/office/drawing/2014/main" val="10000"/>
                  </a:ext>
                </a:extLst>
              </a:tr>
              <a:tr h="122238">
                <a:tc>
                  <a:txBody>
                    <a:bodyPr/>
                    <a:lstStyle/>
                    <a:p>
                      <a:pPr marL="61913" marR="0" lvl="0" indent="0" algn="l" defTabSz="914400" rtl="0" eaLnBrk="0" fontAlgn="base" latinLnBrk="0" hangingPunct="0">
                        <a:lnSpc>
                          <a:spcPct val="100000"/>
                        </a:lnSpc>
                        <a:spcBef>
                          <a:spcPct val="0"/>
                        </a:spcBef>
                        <a:spcAft>
                          <a:spcPct val="0"/>
                        </a:spcAft>
                        <a:buClrTx/>
                        <a:buSzTx/>
                        <a:buFontTx/>
                        <a:buNone/>
                        <a:tabLst/>
                      </a:pPr>
                      <a:r>
                        <a:rPr kumimoji="0" lang="en-US"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Financial aspect/financial planning/taxation</a:t>
                      </a:r>
                    </a:p>
                  </a:txBody>
                  <a:tcPr marL="9525" marR="9525" marT="9525" marB="0" anchor="ctr">
                    <a:lnL w="19050" cap="flat" cmpd="sng" algn="ctr">
                      <a:solidFill>
                        <a:srgbClr val="FCBA84"/>
                      </a:solidFill>
                      <a:prstDash val="solid"/>
                      <a:round/>
                      <a:headEnd type="none" w="med" len="med"/>
                      <a:tailEnd type="none" w="med" len="med"/>
                    </a:lnL>
                    <a:lnR w="19050" cap="flat" cmpd="sng" algn="ctr">
                      <a:solidFill>
                        <a:srgbClr val="FCBA84"/>
                      </a:solidFill>
                      <a:prstDash val="solid"/>
                      <a:round/>
                      <a:headEnd type="none" w="med" len="med"/>
                      <a:tailEnd type="none" w="med" len="med"/>
                    </a:lnR>
                    <a:lnT w="19050" cap="flat" cmpd="sng" algn="ctr">
                      <a:solidFill>
                        <a:srgbClr val="FCBA84"/>
                      </a:solidFill>
                      <a:prstDash val="solid"/>
                      <a:round/>
                      <a:headEnd type="none" w="med" len="med"/>
                      <a:tailEnd type="none" w="med" len="med"/>
                    </a:lnT>
                    <a:lnB w="19050" cap="flat" cmpd="sng" algn="ctr">
                      <a:solidFill>
                        <a:srgbClr val="FCBA84"/>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85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43%</a:t>
                      </a:r>
                    </a:p>
                  </a:txBody>
                  <a:tcPr anchor="ctr" horzOverflow="overflow">
                    <a:lnL w="19050" cap="flat" cmpd="sng" algn="ctr">
                      <a:solidFill>
                        <a:srgbClr val="FCBA84"/>
                      </a:solidFill>
                      <a:prstDash val="solid"/>
                      <a:round/>
                      <a:headEnd type="none" w="med" len="med"/>
                      <a:tailEnd type="none" w="med" len="med"/>
                    </a:lnL>
                    <a:lnR w="19050" cap="flat" cmpd="sng" algn="ctr">
                      <a:solidFill>
                        <a:srgbClr val="FDCBA1"/>
                      </a:solidFill>
                      <a:prstDash val="solid"/>
                      <a:round/>
                      <a:headEnd type="none" w="med" len="med"/>
                      <a:tailEnd type="none" w="med" len="med"/>
                    </a:lnR>
                    <a:lnT w="19050" cap="flat" cmpd="sng" algn="ctr">
                      <a:solidFill>
                        <a:srgbClr val="FDCBA1"/>
                      </a:solidFill>
                      <a:prstDash val="solid"/>
                      <a:round/>
                      <a:headEnd type="none" w="med" len="med"/>
                      <a:tailEnd type="none" w="med" len="med"/>
                    </a:lnT>
                    <a:lnB w="19050" cap="flat" cmpd="sng" algn="ctr">
                      <a:solidFill>
                        <a:srgbClr val="FDCBA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2238">
                <a:tc>
                  <a:txBody>
                    <a:bodyPr/>
                    <a:lstStyle/>
                    <a:p>
                      <a:pPr marL="61913" marR="0" lvl="0" indent="0" algn="l" defTabSz="914400" rtl="0" eaLnBrk="0" fontAlgn="base" latinLnBrk="0" hangingPunct="0">
                        <a:lnSpc>
                          <a:spcPct val="100000"/>
                        </a:lnSpc>
                        <a:spcBef>
                          <a:spcPct val="0"/>
                        </a:spcBef>
                        <a:spcAft>
                          <a:spcPct val="0"/>
                        </a:spcAft>
                        <a:buClrTx/>
                        <a:buSzTx/>
                        <a:buFontTx/>
                        <a:buNone/>
                        <a:tabLst/>
                      </a:pPr>
                      <a:r>
                        <a:rPr kumimoji="0" lang="en-US"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Other*</a:t>
                      </a:r>
                      <a:endParaRPr kumimoji="0" lang="en-US" sz="850" b="0" i="0" u="none" strike="noStrike" kern="1200" cap="none" normalizeH="0" baseline="0" noProof="0" dirty="0">
                        <a:ln>
                          <a:noFill/>
                        </a:ln>
                        <a:solidFill>
                          <a:srgbClr val="FF0000"/>
                        </a:solidFill>
                        <a:effectLst/>
                        <a:latin typeface="Tahoma" pitchFamily="34" charset="0"/>
                        <a:ea typeface="Times New Roman" pitchFamily="18" charset="0"/>
                        <a:cs typeface="Tahoma" pitchFamily="34" charset="0"/>
                      </a:endParaRPr>
                    </a:p>
                  </a:txBody>
                  <a:tcPr marL="9525" marR="9525" marT="9525" marB="0" anchor="ctr">
                    <a:lnL w="19050" cap="flat" cmpd="sng" algn="ctr">
                      <a:solidFill>
                        <a:srgbClr val="FCBA84"/>
                      </a:solidFill>
                      <a:prstDash val="solid"/>
                      <a:round/>
                      <a:headEnd type="none" w="med" len="med"/>
                      <a:tailEnd type="none" w="med" len="med"/>
                    </a:lnL>
                    <a:lnR w="19050" cap="flat" cmpd="sng" algn="ctr">
                      <a:solidFill>
                        <a:srgbClr val="FCBA84"/>
                      </a:solidFill>
                      <a:prstDash val="solid"/>
                      <a:round/>
                      <a:headEnd type="none" w="med" len="med"/>
                      <a:tailEnd type="none" w="med" len="med"/>
                    </a:lnR>
                    <a:lnT w="19050" cap="flat" cmpd="sng" algn="ctr">
                      <a:solidFill>
                        <a:srgbClr val="FCBA84"/>
                      </a:solidFill>
                      <a:prstDash val="solid"/>
                      <a:round/>
                      <a:headEnd type="none" w="med" len="med"/>
                      <a:tailEnd type="none" w="med" len="med"/>
                    </a:lnT>
                    <a:lnB w="19050" cap="flat" cmpd="sng" algn="ctr">
                      <a:solidFill>
                        <a:srgbClr val="FCBA84"/>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5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72%</a:t>
                      </a:r>
                    </a:p>
                  </a:txBody>
                  <a:tcPr anchor="ctr" horzOverflow="overflow">
                    <a:lnL w="19050" cap="flat" cmpd="sng" algn="ctr">
                      <a:solidFill>
                        <a:srgbClr val="FCBA84"/>
                      </a:solidFill>
                      <a:prstDash val="solid"/>
                      <a:round/>
                      <a:headEnd type="none" w="med" len="med"/>
                      <a:tailEnd type="none" w="med" len="med"/>
                    </a:lnL>
                    <a:lnR w="19050" cap="flat" cmpd="sng" algn="ctr">
                      <a:solidFill>
                        <a:srgbClr val="FDCBA1"/>
                      </a:solidFill>
                      <a:prstDash val="solid"/>
                      <a:round/>
                      <a:headEnd type="none" w="med" len="med"/>
                      <a:tailEnd type="none" w="med" len="med"/>
                    </a:lnR>
                    <a:lnT w="19050" cap="flat" cmpd="sng" algn="ctr">
                      <a:solidFill>
                        <a:srgbClr val="FDCBA1"/>
                      </a:solidFill>
                      <a:prstDash val="solid"/>
                      <a:round/>
                      <a:headEnd type="none" w="med" len="med"/>
                      <a:tailEnd type="none" w="med" len="med"/>
                    </a:lnT>
                    <a:lnB w="19050" cap="flat" cmpd="sng" algn="ctr">
                      <a:solidFill>
                        <a:srgbClr val="FDCBA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143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Did not know/refused to answer</a:t>
                      </a:r>
                    </a:p>
                  </a:txBody>
                  <a:tcPr anchor="ctr" horzOverflow="overflow">
                    <a:lnL w="19050" cap="flat" cmpd="sng" algn="ctr">
                      <a:solidFill>
                        <a:srgbClr val="FCBA84"/>
                      </a:solidFill>
                      <a:prstDash val="solid"/>
                      <a:round/>
                      <a:headEnd type="none" w="med" len="med"/>
                      <a:tailEnd type="none" w="med" len="med"/>
                    </a:lnL>
                    <a:lnR w="19050" cap="flat" cmpd="sng" algn="ctr">
                      <a:solidFill>
                        <a:srgbClr val="FCBA84"/>
                      </a:solidFill>
                      <a:prstDash val="solid"/>
                      <a:round/>
                      <a:headEnd type="none" w="med" len="med"/>
                      <a:tailEnd type="none" w="med" len="med"/>
                    </a:lnR>
                    <a:lnT w="19050" cap="flat" cmpd="sng" algn="ctr">
                      <a:solidFill>
                        <a:srgbClr val="FCBA84"/>
                      </a:solidFill>
                      <a:prstDash val="solid"/>
                      <a:round/>
                      <a:headEnd type="none" w="med" len="med"/>
                      <a:tailEnd type="none" w="med" len="med"/>
                    </a:lnT>
                    <a:lnB w="19050" cap="flat" cmpd="sng" algn="ctr">
                      <a:solidFill>
                        <a:srgbClr val="FCBA84"/>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850" b="0" i="0" u="none" strike="noStrike" cap="none" normalizeH="0" baseline="0" noProof="0" dirty="0">
                          <a:ln>
                            <a:noFill/>
                          </a:ln>
                          <a:solidFill>
                            <a:schemeClr val="tx1"/>
                          </a:solidFill>
                          <a:effectLst/>
                          <a:latin typeface="Tahoma" pitchFamily="34" charset="0"/>
                          <a:ea typeface="Times New Roman" pitchFamily="18" charset="0"/>
                          <a:cs typeface="Tahoma" pitchFamily="34" charset="0"/>
                        </a:rPr>
                        <a:t>29%</a:t>
                      </a:r>
                    </a:p>
                  </a:txBody>
                  <a:tcPr anchor="ctr" horzOverflow="overflow">
                    <a:lnL w="19050" cap="flat" cmpd="sng" algn="ctr">
                      <a:solidFill>
                        <a:srgbClr val="FCBA84"/>
                      </a:solidFill>
                      <a:prstDash val="solid"/>
                      <a:round/>
                      <a:headEnd type="none" w="med" len="med"/>
                      <a:tailEnd type="none" w="med" len="med"/>
                    </a:lnL>
                    <a:lnR w="19050" cap="flat" cmpd="sng" algn="ctr">
                      <a:solidFill>
                        <a:srgbClr val="FDCBA1"/>
                      </a:solidFill>
                      <a:prstDash val="solid"/>
                      <a:round/>
                      <a:headEnd type="none" w="med" len="med"/>
                      <a:tailEnd type="none" w="med" len="med"/>
                    </a:lnR>
                    <a:lnT w="19050" cap="flat" cmpd="sng" algn="ctr">
                      <a:solidFill>
                        <a:srgbClr val="FDCBA1"/>
                      </a:solidFill>
                      <a:prstDash val="solid"/>
                      <a:round/>
                      <a:headEnd type="none" w="med" len="med"/>
                      <a:tailEnd type="none" w="med" len="med"/>
                    </a:lnT>
                    <a:lnB w="19050" cap="flat" cmpd="sng" algn="ctr">
                      <a:solidFill>
                        <a:srgbClr val="FDCBA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cxnSp>
        <p:nvCxnSpPr>
          <p:cNvPr id="5" name="Connecteur droit avec flèche 4"/>
          <p:cNvCxnSpPr/>
          <p:nvPr/>
        </p:nvCxnSpPr>
        <p:spPr bwMode="auto">
          <a:xfrm flipV="1">
            <a:off x="3680168" y="2201759"/>
            <a:ext cx="1706246" cy="715328"/>
          </a:xfrm>
          <a:prstGeom prst="straightConnector1">
            <a:avLst/>
          </a:prstGeom>
          <a:solidFill>
            <a:schemeClr val="accent1"/>
          </a:solidFill>
          <a:ln w="222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Rectangle 2"/>
          <p:cNvSpPr/>
          <p:nvPr/>
        </p:nvSpPr>
        <p:spPr bwMode="auto">
          <a:xfrm>
            <a:off x="5433646" y="3016789"/>
            <a:ext cx="3421785" cy="576563"/>
          </a:xfrm>
          <a:prstGeom prst="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just"/>
            <a:r>
              <a:rPr kumimoji="0" lang="en-CA" sz="800" b="0"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CA" sz="800" b="0" i="1" dirty="0">
                <a:latin typeface="Tahoma" panose="020B0604030504040204" pitchFamily="34" charset="0"/>
                <a:ea typeface="Tahoma" panose="020B0604030504040204" pitchFamily="34" charset="0"/>
                <a:cs typeface="Tahoma" panose="020B0604030504040204" pitchFamily="34" charset="0"/>
              </a:rPr>
              <a:t>Verbatim</a:t>
            </a:r>
            <a:r>
              <a:rPr kumimoji="0" lang="en-CA" sz="800" b="0"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CA" sz="800" b="0" i="1" dirty="0">
                <a:latin typeface="Tahoma" panose="020B0604030504040204" pitchFamily="34" charset="0"/>
                <a:ea typeface="Tahoma" panose="020B0604030504040204" pitchFamily="34" charset="0"/>
                <a:cs typeface="Tahoma" panose="020B0604030504040204" pitchFamily="34" charset="0"/>
              </a:rPr>
              <a:t>of</a:t>
            </a:r>
            <a:r>
              <a:rPr kumimoji="0" lang="en-CA" sz="800" b="0"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answers: “human resources”;</a:t>
            </a:r>
            <a:r>
              <a:rPr lang="en-CA" sz="800" b="0" i="1" dirty="0">
                <a:latin typeface="Tahoma" panose="020B0604030504040204" pitchFamily="34" charset="0"/>
                <a:ea typeface="Tahoma" panose="020B0604030504040204" pitchFamily="34" charset="0"/>
                <a:cs typeface="Tahoma" panose="020B0604030504040204" pitchFamily="34" charset="0"/>
              </a:rPr>
              <a:t> “transfer”; “how to find a qualified notary or attorney”; “choosing a good successor” (avoid including emotions)”; “coaching with regards to managing the sale (how to take all the steps)”</a:t>
            </a:r>
            <a:endParaRPr kumimoji="0" lang="en-CA" sz="800" b="0"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en-US" sz="2000" b="0" dirty="0">
                <a:latin typeface="Tahoma" pitchFamily="34" charset="0"/>
              </a:rPr>
              <a:t>8. 	Owner succession</a:t>
            </a:r>
            <a:endParaRPr lang="en-US" sz="1400" b="0" dirty="0">
              <a:latin typeface="Tahoma" pitchFamily="34" charset="0"/>
            </a:endParaRPr>
          </a:p>
        </p:txBody>
      </p:sp>
    </p:spTree>
    <p:extLst>
      <p:ext uri="{BB962C8B-B14F-4D97-AF65-F5344CB8AC3E}">
        <p14:creationId xmlns:p14="http://schemas.microsoft.com/office/powerpoint/2010/main" val="7298331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4475" y="1730539"/>
            <a:ext cx="3335337" cy="271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Espace réservé du numéro de diapositive 1"/>
          <p:cNvSpPr txBox="1">
            <a:spLocks/>
          </p:cNvSpPr>
          <p:nvPr/>
        </p:nvSpPr>
        <p:spPr bwMode="auto">
          <a:xfrm>
            <a:off x="7963786" y="6208418"/>
            <a:ext cx="46351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39</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4127" y="12534"/>
            <a:ext cx="691304" cy="667950"/>
          </a:xfrm>
          <a:prstGeom prst="rect">
            <a:avLst/>
          </a:prstGeom>
        </p:spPr>
      </p:pic>
      <p:sp>
        <p:nvSpPr>
          <p:cNvPr id="15" name="Rectangle 14"/>
          <p:cNvSpPr/>
          <p:nvPr/>
        </p:nvSpPr>
        <p:spPr>
          <a:xfrm>
            <a:off x="459597" y="5016027"/>
            <a:ext cx="8050182" cy="425758"/>
          </a:xfrm>
          <a:prstGeom prst="rect">
            <a:avLst/>
          </a:prstGeom>
        </p:spPr>
        <p:txBody>
          <a:bodyPr wrap="square">
            <a:spAutoFit/>
          </a:bodyPr>
          <a:lstStyle/>
          <a:p>
            <a:pPr marL="171450" indent="-171450">
              <a:lnSpc>
                <a:spcPts val="1300"/>
              </a:lnSpc>
              <a:spcAft>
                <a:spcPts val="600"/>
              </a:spcAft>
              <a:buFont typeface="Wingdings" panose="05000000000000000000" pitchFamily="2" charset="2"/>
              <a:buChar char="§"/>
            </a:pPr>
            <a:r>
              <a:rPr lang="en-CA" sz="1100" b="0" dirty="0">
                <a:latin typeface="Tahoma" panose="020B0604030504040204" pitchFamily="34" charset="0"/>
                <a:ea typeface="Tahoma" panose="020B0604030504040204" pitchFamily="34" charset="0"/>
                <a:cs typeface="Tahoma" panose="020B0604030504040204" pitchFamily="34" charset="0"/>
              </a:rPr>
              <a:t>Close to three-quarters of owners who plan on leaving their company in the next five years and have started thinking about succession claim to know its market value. This value is mostly based on the market value (76%) or the book value (52%). </a:t>
            </a:r>
          </a:p>
        </p:txBody>
      </p:sp>
      <p:sp>
        <p:nvSpPr>
          <p:cNvPr id="16" name="Rectangle 1"/>
          <p:cNvSpPr>
            <a:spLocks noChangeArrowheads="1"/>
          </p:cNvSpPr>
          <p:nvPr/>
        </p:nvSpPr>
        <p:spPr bwMode="auto">
          <a:xfrm>
            <a:off x="340232" y="951373"/>
            <a:ext cx="698328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Figure</a:t>
            </a:r>
            <a:r>
              <a:rPr kumimoji="0" lang="en-CA" altLang="fr-FR" sz="900" b="1" i="0" u="none" strike="noStrike" cap="none" normalizeH="0" dirty="0">
                <a:ln>
                  <a:noFill/>
                </a:ln>
                <a:solidFill>
                  <a:schemeClr val="tx1"/>
                </a:solidFill>
                <a:effectLst/>
                <a:latin typeface="Tahoma" pitchFamily="34" charset="0"/>
                <a:ea typeface="Times New Roman" pitchFamily="18" charset="0"/>
                <a:cs typeface="Tahoma" pitchFamily="34" charset="0"/>
              </a:rPr>
              <a:t> </a:t>
            </a:r>
            <a:r>
              <a:rPr lang="en-CA" altLang="fr-FR" sz="900" dirty="0">
                <a:latin typeface="Tahoma" pitchFamily="34" charset="0"/>
                <a:ea typeface="Times New Roman" pitchFamily="18" charset="0"/>
                <a:cs typeface="Tahoma" pitchFamily="34" charset="0"/>
              </a:rPr>
              <a:t>25</a:t>
            </a:r>
            <a:r>
              <a:rPr kumimoji="0" lang="en-CA"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a:t>
            </a:r>
            <a:r>
              <a:rPr lang="en-CA" altLang="fr-FR" sz="900" dirty="0">
                <a:latin typeface="Tahoma" pitchFamily="34" charset="0"/>
                <a:ea typeface="Times New Roman" pitchFamily="18" charset="0"/>
                <a:cs typeface="Tahoma" pitchFamily="34" charset="0"/>
              </a:rPr>
              <a:t>– Knowledge of the company’s market value </a:t>
            </a:r>
            <a:r>
              <a:rPr kumimoji="0" lang="en-CA"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(n=46)</a:t>
            </a:r>
            <a:endParaRPr kumimoji="0" lang="en-CA" altLang="fr-FR" sz="800" b="0" i="0" u="none" strike="noStrike" cap="none" normalizeH="0" baseline="0" dirty="0">
              <a:ln>
                <a:noFill/>
              </a:ln>
              <a:solidFill>
                <a:schemeClr val="tx1"/>
              </a:solidFill>
              <a:effectLst/>
            </a:endParaRPr>
          </a:p>
        </p:txBody>
      </p:sp>
      <p:graphicFrame>
        <p:nvGraphicFramePr>
          <p:cNvPr id="18" name="Tableau 17"/>
          <p:cNvGraphicFramePr>
            <a:graphicFrameLocks noGrp="1"/>
          </p:cNvGraphicFramePr>
          <p:nvPr>
            <p:extLst>
              <p:ext uri="{D42A27DB-BD31-4B8C-83A1-F6EECF244321}">
                <p14:modId xmlns:p14="http://schemas.microsoft.com/office/powerpoint/2010/main" val="3530057723"/>
              </p:ext>
            </p:extLst>
          </p:nvPr>
        </p:nvGraphicFramePr>
        <p:xfrm>
          <a:off x="5314959" y="3408347"/>
          <a:ext cx="3042235" cy="883920"/>
        </p:xfrm>
        <a:graphic>
          <a:graphicData uri="http://schemas.openxmlformats.org/drawingml/2006/table">
            <a:tbl>
              <a:tblPr/>
              <a:tblGrid>
                <a:gridCol w="2361752">
                  <a:extLst>
                    <a:ext uri="{9D8B030D-6E8A-4147-A177-3AD203B41FA5}">
                      <a16:colId xmlns:a16="http://schemas.microsoft.com/office/drawing/2014/main" val="20000"/>
                    </a:ext>
                  </a:extLst>
                </a:gridCol>
                <a:gridCol w="680483">
                  <a:extLst>
                    <a:ext uri="{9D8B030D-6E8A-4147-A177-3AD203B41FA5}">
                      <a16:colId xmlns:a16="http://schemas.microsoft.com/office/drawing/2014/main" val="20001"/>
                    </a:ext>
                  </a:extLst>
                </a:gridCol>
              </a:tblGrid>
              <a:tr h="122238">
                <a:tc>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kumimoji="0" lang="en-US" sz="850" b="0" i="0" u="none" strike="noStrike" kern="1200" cap="none" normalizeH="0" baseline="0" noProof="0">
                          <a:ln>
                            <a:noFill/>
                          </a:ln>
                          <a:solidFill>
                            <a:schemeClr val="tx1"/>
                          </a:solidFill>
                          <a:effectLst/>
                          <a:latin typeface="Tahoma" pitchFamily="34" charset="0"/>
                          <a:ea typeface="Times New Roman" pitchFamily="18" charset="0"/>
                          <a:cs typeface="Tahoma" pitchFamily="34" charset="0"/>
                        </a:rPr>
                        <a:t>Market value</a:t>
                      </a:r>
                    </a:p>
                  </a:txBody>
                  <a:tcPr marL="9525" marR="9525" marT="9525" marB="9525"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 76%</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2238">
                <a:tc>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kumimoji="0" lang="en-US" sz="850" b="0" i="0" u="none" strike="noStrike" kern="1200" cap="none" normalizeH="0" baseline="0" noProof="0">
                          <a:ln>
                            <a:noFill/>
                          </a:ln>
                          <a:solidFill>
                            <a:schemeClr val="tx1"/>
                          </a:solidFill>
                          <a:effectLst/>
                          <a:latin typeface="Tahoma" pitchFamily="34" charset="0"/>
                          <a:ea typeface="Times New Roman" pitchFamily="18" charset="0"/>
                          <a:cs typeface="Tahoma" pitchFamily="34" charset="0"/>
                        </a:rPr>
                        <a:t>Book value</a:t>
                      </a:r>
                    </a:p>
                  </a:txBody>
                  <a:tcPr marL="9525" marR="9525" marT="9525" marB="9525"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 52%</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2238">
                <a:tc>
                  <a:txBody>
                    <a:bodyPr/>
                    <a:lstStyle/>
                    <a:p>
                      <a:pPr marL="85725" marR="0" lvl="0" indent="0" algn="l" defTabSz="914400" rtl="0" eaLnBrk="0" fontAlgn="base" latinLnBrk="0" hangingPunct="0">
                        <a:lnSpc>
                          <a:spcPct val="100000"/>
                        </a:lnSpc>
                        <a:spcBef>
                          <a:spcPct val="0"/>
                        </a:spcBef>
                        <a:spcAft>
                          <a:spcPct val="0"/>
                        </a:spcAft>
                        <a:buClrTx/>
                        <a:buSzTx/>
                        <a:buFontTx/>
                        <a:buNone/>
                        <a:tabLst/>
                        <a:defRPr/>
                      </a:pPr>
                      <a:r>
                        <a:rPr kumimoji="0" lang="en-US" sz="850" b="0" i="0" u="none" strike="noStrike" kern="1200" cap="none" normalizeH="0" baseline="0" noProof="0">
                          <a:ln>
                            <a:noFill/>
                          </a:ln>
                          <a:solidFill>
                            <a:schemeClr val="tx1"/>
                          </a:solidFill>
                          <a:effectLst/>
                          <a:latin typeface="Tahoma" pitchFamily="34" charset="0"/>
                          <a:ea typeface="Times New Roman" pitchFamily="18" charset="0"/>
                          <a:cs typeface="Tahoma" pitchFamily="34" charset="0"/>
                        </a:rPr>
                        <a:t>The amount needed for your retirement</a:t>
                      </a:r>
                    </a:p>
                  </a:txBody>
                  <a:tcPr marL="9525" marR="9525" marT="9525" marB="9525"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5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rPr>
                        <a:t>  6%</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14313">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50" b="0" i="0" u="none" strike="noStrike" kern="1200" cap="none" normalizeH="0" baseline="0" noProof="0" dirty="0">
                          <a:ln>
                            <a:noFill/>
                          </a:ln>
                          <a:solidFill>
                            <a:schemeClr val="tx1"/>
                          </a:solidFill>
                          <a:effectLst/>
                          <a:latin typeface="Tahoma" pitchFamily="34" charset="0"/>
                          <a:ea typeface="Times New Roman" pitchFamily="18" charset="0"/>
                          <a:cs typeface="Tahoma" pitchFamily="34" charset="0"/>
                        </a:rPr>
                        <a:t>Other</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850" b="0" i="0" u="none" strike="noStrike" cap="none" normalizeH="0" baseline="0" dirty="0">
                          <a:ln>
                            <a:noFill/>
                          </a:ln>
                          <a:solidFill>
                            <a:schemeClr val="tx1"/>
                          </a:solidFill>
                          <a:effectLst/>
                          <a:latin typeface="Tahoma" pitchFamily="34" charset="0"/>
                          <a:ea typeface="Times New Roman" pitchFamily="18" charset="0"/>
                          <a:cs typeface="Tahoma" pitchFamily="34" charset="0"/>
                        </a:rPr>
                        <a:t>  9%</a:t>
                      </a:r>
                    </a:p>
                  </a:txBody>
                  <a:tcPr anchor="ctr" horzOverflow="overflow">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5" name="Rectangle 1"/>
          <p:cNvSpPr>
            <a:spLocks noChangeArrowheads="1"/>
          </p:cNvSpPr>
          <p:nvPr/>
        </p:nvSpPr>
        <p:spPr bwMode="auto">
          <a:xfrm>
            <a:off x="5191131" y="2960422"/>
            <a:ext cx="3462273"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 </a:t>
            </a:r>
            <a:r>
              <a:rPr lang="en-US" altLang="fr-FR" sz="900" dirty="0">
                <a:latin typeface="Tahoma" pitchFamily="34" charset="0"/>
                <a:ea typeface="Times New Roman" pitchFamily="18" charset="0"/>
                <a:cs typeface="Tahoma" pitchFamily="34" charset="0"/>
              </a:rPr>
              <a:t>19 – Basis for the market value of a company </a:t>
            </a:r>
            <a:r>
              <a:rPr kumimoji="0" lang="en-US" altLang="fr-FR" sz="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(n=33)</a:t>
            </a:r>
            <a:endParaRPr kumimoji="0" lang="en-US" altLang="fr-FR" sz="800" b="0" i="0" u="none" strike="noStrike" cap="none" normalizeH="0" baseline="0" dirty="0">
              <a:ln>
                <a:noFill/>
              </a:ln>
              <a:solidFill>
                <a:schemeClr val="tx1"/>
              </a:solidFill>
              <a:effectLst/>
            </a:endParaRPr>
          </a:p>
        </p:txBody>
      </p:sp>
      <p:cxnSp>
        <p:nvCxnSpPr>
          <p:cNvPr id="17" name="Connecteur droit avec flèche 16"/>
          <p:cNvCxnSpPr/>
          <p:nvPr/>
        </p:nvCxnSpPr>
        <p:spPr bwMode="auto">
          <a:xfrm flipV="1">
            <a:off x="4359727" y="3172408"/>
            <a:ext cx="734787" cy="424748"/>
          </a:xfrm>
          <a:prstGeom prst="straightConnector1">
            <a:avLst/>
          </a:prstGeom>
          <a:solidFill>
            <a:schemeClr val="accent1"/>
          </a:solidFill>
          <a:ln w="222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en-US" sz="2000" b="0" dirty="0">
                <a:latin typeface="Tahoma" pitchFamily="34" charset="0"/>
              </a:rPr>
              <a:t>8. 	Owner succession</a:t>
            </a:r>
            <a:endParaRPr lang="en-US" sz="1400" b="0" dirty="0">
              <a:latin typeface="Tahoma" pitchFamily="34" charset="0"/>
            </a:endParaRPr>
          </a:p>
        </p:txBody>
      </p:sp>
    </p:spTree>
    <p:extLst>
      <p:ext uri="{BB962C8B-B14F-4D97-AF65-F5344CB8AC3E}">
        <p14:creationId xmlns:p14="http://schemas.microsoft.com/office/powerpoint/2010/main" val="3185254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4294967295"/>
            <p:custDataLst>
              <p:tags r:id="rId1"/>
            </p:custDataLst>
          </p:nvPr>
        </p:nvSpPr>
        <p:spPr bwMode="auto">
          <a:xfrm>
            <a:off x="323849" y="830739"/>
            <a:ext cx="8639397" cy="4924409"/>
          </a:xfrm>
          <a:prstGeom prst="rect">
            <a:avLst/>
          </a:prstGeom>
          <a:noFill/>
          <a:ln algn="ctr">
            <a:miter lim="800000"/>
            <a:headEnd/>
            <a:tailEnd/>
          </a:ln>
        </p:spPr>
        <p:txBody>
          <a:bodyPr wrap="square" lIns="91424" tIns="45712" rIns="91424" bIns="45712">
            <a:spAutoFit/>
          </a:bodyPr>
          <a:lstStyle/>
          <a:p>
            <a:pPr marL="0" indent="0" defTabSz="966788" eaLnBrk="1" hangingPunct="1">
              <a:spcBef>
                <a:spcPts val="300"/>
              </a:spcBef>
              <a:spcAft>
                <a:spcPts val="600"/>
              </a:spcAft>
              <a:buNone/>
            </a:pPr>
            <a:r>
              <a:rPr lang="en-CA" sz="1100" i="1" dirty="0">
                <a:latin typeface="Tahoma" panose="020B0604030504040204" pitchFamily="34" charset="0"/>
                <a:ea typeface="Tahoma" panose="020B0604030504040204" pitchFamily="34" charset="0"/>
                <a:cs typeface="Tahoma" panose="020B0604030504040204" pitchFamily="34" charset="0"/>
              </a:rPr>
              <a:t>Labour issues and highlights</a:t>
            </a:r>
          </a:p>
          <a:p>
            <a:pPr marL="171450" indent="-171450" defTabSz="966788" eaLnBrk="1" hangingPunct="1">
              <a:spcBef>
                <a:spcPct val="0"/>
              </a:spcBef>
              <a:spcAft>
                <a:spcPts val="600"/>
              </a:spcAft>
              <a:buFont typeface="Wingdings" panose="05000000000000000000" pitchFamily="2" charset="2"/>
              <a:buChar char="§"/>
            </a:pPr>
            <a:r>
              <a:rPr lang="en-CA" sz="1100" dirty="0">
                <a:latin typeface="Tahoma" panose="020B0604030504040204" pitchFamily="34" charset="0"/>
                <a:ea typeface="Tahoma" panose="020B0604030504040204" pitchFamily="34" charset="0"/>
                <a:cs typeface="Tahoma" panose="020B0604030504040204" pitchFamily="34" charset="0"/>
              </a:rPr>
              <a:t>In terms of labour, the most important issues facing the companies surveyed are recruiting (81%) and retention (84%) of qualified labour and the integration of employees from the younger generation (less than 35 years of age) (83%). </a:t>
            </a:r>
          </a:p>
          <a:p>
            <a:pPr marL="171450" indent="-171450" defTabSz="966788" eaLnBrk="1" hangingPunct="1">
              <a:spcBef>
                <a:spcPct val="0"/>
              </a:spcBef>
              <a:spcAft>
                <a:spcPts val="600"/>
              </a:spcAft>
              <a:buFont typeface="Wingdings" panose="05000000000000000000" pitchFamily="2" charset="2"/>
              <a:buChar char="§"/>
            </a:pPr>
            <a:r>
              <a:rPr lang="en-CA" sz="1100" dirty="0">
                <a:latin typeface="Tahoma" panose="020B0604030504040204" pitchFamily="34" charset="0"/>
                <a:ea typeface="Tahoma" panose="020B0604030504040204" pitchFamily="34" charset="0"/>
                <a:cs typeface="Tahoma" panose="020B0604030504040204" pitchFamily="34" charset="0"/>
              </a:rPr>
              <a:t>Succession for executive/managerial positions (74%) and the recruiting of seasonal labour (71%) are also important challenges facing companies in the region.</a:t>
            </a:r>
          </a:p>
          <a:p>
            <a:pPr marL="171450" indent="-171450" defTabSz="966788" eaLnBrk="1" hangingPunct="1">
              <a:spcBef>
                <a:spcPct val="0"/>
              </a:spcBef>
              <a:spcAft>
                <a:spcPts val="600"/>
              </a:spcAft>
              <a:buFont typeface="Wingdings" panose="05000000000000000000" pitchFamily="2" charset="2"/>
              <a:buChar char="§"/>
            </a:pPr>
            <a:r>
              <a:rPr lang="en-CA" sz="1100" dirty="0">
                <a:latin typeface="Tahoma" panose="020B0604030504040204" pitchFamily="34" charset="0"/>
                <a:ea typeface="Tahoma" panose="020B0604030504040204" pitchFamily="34" charset="0"/>
                <a:cs typeface="Tahoma" panose="020B0604030504040204" pitchFamily="34" charset="0"/>
              </a:rPr>
              <a:t>Most companies are open to hiring people from Indigenous communities (80%) or immigrants (72%).</a:t>
            </a:r>
          </a:p>
          <a:p>
            <a:pPr marL="171450" indent="-171450" defTabSz="966788" eaLnBrk="1" hangingPunct="1">
              <a:spcBef>
                <a:spcPct val="0"/>
              </a:spcBef>
              <a:spcAft>
                <a:spcPts val="600"/>
              </a:spcAft>
              <a:buFont typeface="Wingdings" panose="05000000000000000000" pitchFamily="2" charset="2"/>
              <a:buChar char="§"/>
            </a:pPr>
            <a:r>
              <a:rPr lang="en-CA" sz="1100" dirty="0">
                <a:latin typeface="Tahoma" panose="020B0604030504040204" pitchFamily="34" charset="0"/>
                <a:ea typeface="Tahoma" panose="020B0604030504040204" pitchFamily="34" charset="0"/>
                <a:cs typeface="Tahoma" panose="020B0604030504040204" pitchFamily="34" charset="0"/>
              </a:rPr>
              <a:t>With respect to human resources in the next few years, the companies surveyed cited the retention of their employees (70%) and recruiting new people (44%) as the main objectives.  In addition, one quarter of the companies (25%) believe they will be facing the possibility of having to train their employees.</a:t>
            </a:r>
          </a:p>
          <a:p>
            <a:pPr marL="0" indent="0" defTabSz="966788" eaLnBrk="1" hangingPunct="1">
              <a:spcBef>
                <a:spcPts val="300"/>
              </a:spcBef>
              <a:spcAft>
                <a:spcPts val="600"/>
              </a:spcAft>
              <a:buNone/>
            </a:pPr>
            <a:endParaRPr lang="en-CA" sz="1100" i="1" dirty="0">
              <a:latin typeface="Tahoma" panose="020B0604030504040204" pitchFamily="34" charset="0"/>
              <a:ea typeface="Tahoma" panose="020B0604030504040204" pitchFamily="34" charset="0"/>
              <a:cs typeface="Tahoma" panose="020B0604030504040204" pitchFamily="34" charset="0"/>
            </a:endParaRPr>
          </a:p>
          <a:p>
            <a:pPr marL="0" indent="0" defTabSz="966788" eaLnBrk="1" hangingPunct="1">
              <a:spcBef>
                <a:spcPts val="300"/>
              </a:spcBef>
              <a:spcAft>
                <a:spcPts val="600"/>
              </a:spcAft>
              <a:buNone/>
            </a:pPr>
            <a:r>
              <a:rPr lang="en-CA" sz="1100" i="1" dirty="0">
                <a:latin typeface="Tahoma" panose="020B0604030504040204" pitchFamily="34" charset="0"/>
                <a:ea typeface="Tahoma" panose="020B0604030504040204" pitchFamily="34" charset="0"/>
                <a:cs typeface="Tahoma" panose="020B0604030504040204" pitchFamily="34" charset="0"/>
              </a:rPr>
              <a:t>Recruiting workers</a:t>
            </a:r>
          </a:p>
          <a:p>
            <a:pPr marL="171450" indent="-171450" defTabSz="966788" eaLnBrk="1" hangingPunct="1">
              <a:spcBef>
                <a:spcPct val="0"/>
              </a:spcBef>
              <a:spcAft>
                <a:spcPts val="600"/>
              </a:spcAft>
              <a:buFont typeface="Wingdings" panose="05000000000000000000" pitchFamily="2" charset="2"/>
              <a:buChar char="§"/>
            </a:pPr>
            <a:r>
              <a:rPr lang="en-CA" sz="1100" dirty="0">
                <a:latin typeface="Tahoma" panose="020B0604030504040204" pitchFamily="34" charset="0"/>
                <a:ea typeface="Tahoma" panose="020B0604030504040204" pitchFamily="34" charset="0"/>
                <a:cs typeface="Tahoma" panose="020B0604030504040204" pitchFamily="34" charset="0"/>
              </a:rPr>
              <a:t>Companies in the region hired 5.5 employees on average in the past year, i.e., 1.6 full time (29%), 1.4 part time (25%) and 2.4 seasonal (44%). Close to half of the companies indicated that recruiting employees has been difficult, particularly due to the lack of labour and applicants. Recruiting is generally done through referrals from people who know somebody or from employees (66%), through the social media (32%), Emploi-Québec (27%) and newspapers (24%).   </a:t>
            </a:r>
          </a:p>
          <a:p>
            <a:pPr marL="171450" indent="-171450" defTabSz="966788" eaLnBrk="1" hangingPunct="1">
              <a:spcBef>
                <a:spcPct val="0"/>
              </a:spcBef>
              <a:spcAft>
                <a:spcPts val="600"/>
              </a:spcAft>
              <a:buFont typeface="Wingdings" panose="05000000000000000000" pitchFamily="2" charset="2"/>
              <a:buChar char="§"/>
            </a:pPr>
            <a:r>
              <a:rPr lang="en-CA" sz="1100" dirty="0">
                <a:latin typeface="Tahoma" panose="020B0604030504040204" pitchFamily="34" charset="0"/>
                <a:ea typeface="Tahoma" panose="020B0604030504040204" pitchFamily="34" charset="0"/>
                <a:cs typeface="Tahoma" panose="020B0604030504040204" pitchFamily="34" charset="0"/>
              </a:rPr>
              <a:t>Companies will have 3.5 positions to fill on average in the coming year, i.e., 1.1 full time (31%) 1.1 part time (31%) and 1.3 seasonal (37%). That said, 32% of the companies that responded do not anticipate having to fill any positions and 56% specifically said they will not have any full-time positions to fill. Slightly more than half of the companies that employ seasonal workers (54%) would be interested in working in cooperation with other employers that hire during different times of the year than them in order to fill seasonal positions. </a:t>
            </a:r>
          </a:p>
          <a:p>
            <a:pPr marL="171450" indent="-171450" defTabSz="966788" eaLnBrk="1" hangingPunct="1">
              <a:spcBef>
                <a:spcPct val="0"/>
              </a:spcBef>
              <a:spcAft>
                <a:spcPts val="600"/>
              </a:spcAft>
              <a:buFont typeface="Wingdings" panose="05000000000000000000" pitchFamily="2" charset="2"/>
              <a:buChar char="§"/>
            </a:pPr>
            <a:r>
              <a:rPr lang="en-CA" sz="1100" dirty="0">
                <a:latin typeface="Tahoma" panose="020B0604030504040204" pitchFamily="34" charset="0"/>
                <a:ea typeface="Tahoma" panose="020B0604030504040204" pitchFamily="34" charset="0"/>
                <a:cs typeface="Tahoma" panose="020B0604030504040204" pitchFamily="34" charset="0"/>
              </a:rPr>
              <a:t>The lack of workers is perceived as an impediment to growth by more than half of the companies surveyed (53%). The consequences of this situation are many – employees have to work more hours (37%) and the company must turn down contracts or orders (30%). To make up for the shortage, companies in the region have taken numerous measures such as increasing salaries (45%), hiring less qualified workers (43%), younger people (42%) or retirees (39%).</a:t>
            </a:r>
          </a:p>
        </p:txBody>
      </p:sp>
      <p:sp>
        <p:nvSpPr>
          <p:cNvPr id="6148" name="Rectangle 4"/>
          <p:cNvSpPr>
            <a:spLocks noChangeArrowheads="1"/>
          </p:cNvSpPr>
          <p:nvPr/>
        </p:nvSpPr>
        <p:spPr bwMode="auto">
          <a:xfrm>
            <a:off x="271132" y="108099"/>
            <a:ext cx="7522535"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Highlights</a:t>
            </a:r>
          </a:p>
        </p:txBody>
      </p:sp>
      <p:sp>
        <p:nvSpPr>
          <p:cNvPr id="6" name="Espace réservé du numéro de diapositive 1"/>
          <p:cNvSpPr txBox="1">
            <a:spLocks/>
          </p:cNvSpPr>
          <p:nvPr/>
        </p:nvSpPr>
        <p:spPr bwMode="auto">
          <a:xfrm>
            <a:off x="8080744" y="6208418"/>
            <a:ext cx="346554"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4</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4127" y="12534"/>
            <a:ext cx="691304" cy="667950"/>
          </a:xfrm>
          <a:prstGeom prst="rect">
            <a:avLst/>
          </a:prstGeom>
        </p:spPr>
      </p:pic>
    </p:spTree>
    <p:extLst>
      <p:ext uri="{BB962C8B-B14F-4D97-AF65-F5344CB8AC3E}">
        <p14:creationId xmlns:p14="http://schemas.microsoft.com/office/powerpoint/2010/main" val="34343755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1"/>
          <p:cNvSpPr txBox="1">
            <a:spLocks/>
          </p:cNvSpPr>
          <p:nvPr/>
        </p:nvSpPr>
        <p:spPr bwMode="auto">
          <a:xfrm>
            <a:off x="7963786" y="6208418"/>
            <a:ext cx="463512"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40</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4127" y="8989"/>
            <a:ext cx="691304" cy="667950"/>
          </a:xfrm>
          <a:prstGeom prst="rect">
            <a:avLst/>
          </a:prstGeom>
        </p:spPr>
      </p:pic>
      <p:sp>
        <p:nvSpPr>
          <p:cNvPr id="11" name="Rectangle 2"/>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en-US" sz="2000" b="0" dirty="0">
                <a:latin typeface="Tahoma" pitchFamily="34" charset="0"/>
              </a:rPr>
              <a:t>Appendix – Verbatim accounts</a:t>
            </a:r>
            <a:endParaRPr lang="en-US" sz="1400" b="0" dirty="0">
              <a:latin typeface="Tahoma" pitchFamily="34" charset="0"/>
            </a:endParaRPr>
          </a:p>
        </p:txBody>
      </p:sp>
      <p:sp>
        <p:nvSpPr>
          <p:cNvPr id="13" name="Rectangle 1"/>
          <p:cNvSpPr>
            <a:spLocks noChangeArrowheads="1"/>
          </p:cNvSpPr>
          <p:nvPr/>
        </p:nvSpPr>
        <p:spPr bwMode="auto">
          <a:xfrm>
            <a:off x="491540" y="3856246"/>
            <a:ext cx="3304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US" altLang="fr-FR" sz="900" b="1" i="0" u="none" strike="noStrike" cap="none" normalizeH="0" baseline="0" dirty="0">
                <a:ln>
                  <a:noFill/>
                </a:ln>
                <a:effectLst/>
                <a:latin typeface="Tahoma" pitchFamily="34" charset="0"/>
                <a:ea typeface="Times New Roman" pitchFamily="18" charset="0"/>
                <a:cs typeface="Tahoma" pitchFamily="34" charset="0"/>
              </a:rPr>
              <a:t>Table </a:t>
            </a:r>
            <a:r>
              <a:rPr lang="en-US" altLang="fr-FR" sz="900" dirty="0">
                <a:latin typeface="Tahoma" pitchFamily="34" charset="0"/>
                <a:ea typeface="Times New Roman" pitchFamily="18" charset="0"/>
                <a:cs typeface="Tahoma" pitchFamily="34" charset="0"/>
              </a:rPr>
              <a:t>18 – Concerns or challenges with regards to succession planning</a:t>
            </a:r>
            <a:endParaRPr kumimoji="0" lang="en-US" altLang="fr-FR" sz="800" b="0" i="0" u="none" strike="noStrike" cap="none" normalizeH="0" baseline="0" dirty="0">
              <a:ln>
                <a:noFill/>
              </a:ln>
              <a:effectLst/>
            </a:endParaRPr>
          </a:p>
        </p:txBody>
      </p:sp>
      <p:sp>
        <p:nvSpPr>
          <p:cNvPr id="14" name="Rectangle 13"/>
          <p:cNvSpPr/>
          <p:nvPr/>
        </p:nvSpPr>
        <p:spPr bwMode="auto">
          <a:xfrm>
            <a:off x="491540" y="4311832"/>
            <a:ext cx="2949264" cy="159987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spcAft>
                <a:spcPts val="400"/>
              </a:spcAft>
            </a:pPr>
            <a:r>
              <a:rPr lang="en-CA" sz="850" dirty="0">
                <a:latin typeface="Tahoma" panose="020B0604030504040204" pitchFamily="34" charset="0"/>
                <a:ea typeface="Tahoma" panose="020B0604030504040204" pitchFamily="34" charset="0"/>
                <a:cs typeface="Tahoma" panose="020B0604030504040204" pitchFamily="34" charset="0"/>
              </a:rPr>
              <a:t>Verbatims of “other” answers </a:t>
            </a:r>
            <a:r>
              <a:rPr lang="en-CA" sz="850" b="0" dirty="0">
                <a:latin typeface="Tahoma" panose="020B0604030504040204" pitchFamily="34" charset="0"/>
                <a:ea typeface="Tahoma" panose="020B0604030504040204" pitchFamily="34" charset="0"/>
                <a:cs typeface="Tahoma" panose="020B0604030504040204" pitchFamily="34" charset="0"/>
              </a:rPr>
              <a:t>(n=4)</a:t>
            </a:r>
          </a:p>
          <a:p>
            <a:pPr marL="114300" indent="-114300">
              <a:buFont typeface="Arial" panose="020B0604020202020204" pitchFamily="34" charset="0"/>
              <a:buChar char="•"/>
            </a:pPr>
            <a:r>
              <a:rPr lang="en-CA" sz="850" b="0" dirty="0">
                <a:latin typeface="Tahoma" panose="020B0604030504040204" pitchFamily="34" charset="0"/>
                <a:ea typeface="Tahoma" panose="020B0604030504040204" pitchFamily="34" charset="0"/>
                <a:cs typeface="Tahoma" panose="020B0604030504040204" pitchFamily="34" charset="0"/>
              </a:rPr>
              <a:t>“Recruiting (e.g.: an experienced butcher would be appreciated)”</a:t>
            </a:r>
          </a:p>
          <a:p>
            <a:pPr marL="114300" indent="-114300">
              <a:buFont typeface="Arial" panose="020B0604020202020204" pitchFamily="34" charset="0"/>
              <a:buChar char="•"/>
            </a:pPr>
            <a:r>
              <a:rPr lang="en-CA" sz="850" b="0" dirty="0">
                <a:latin typeface="Tahoma" panose="020B0604030504040204" pitchFamily="34" charset="0"/>
                <a:ea typeface="Tahoma" panose="020B0604030504040204" pitchFamily="34" charset="0"/>
                <a:cs typeface="Tahoma" panose="020B0604030504040204" pitchFamily="34" charset="0"/>
              </a:rPr>
              <a:t>“Because of the size of the store/the factors to contend with, and just working in there is difficult. Paperwork takes up a lot of energy.”</a:t>
            </a:r>
          </a:p>
          <a:p>
            <a:pPr marL="114300" indent="-114300">
              <a:buFont typeface="Arial" panose="020B0604020202020204" pitchFamily="34" charset="0"/>
              <a:buChar char="•"/>
            </a:pPr>
            <a:r>
              <a:rPr lang="en-CA" sz="850" b="0" dirty="0">
                <a:latin typeface="Tahoma" panose="020B0604030504040204" pitchFamily="34" charset="0"/>
                <a:ea typeface="Tahoma" panose="020B0604030504040204" pitchFamily="34" charset="0"/>
                <a:cs typeface="Tahoma" panose="020B0604030504040204" pitchFamily="34" charset="0"/>
              </a:rPr>
              <a:t>“It’s vital to have strong physical and management skills, to be knowledgeable and more vigilant and to know the issues.” </a:t>
            </a:r>
          </a:p>
          <a:p>
            <a:pPr marL="114300" indent="-114300">
              <a:buFont typeface="Arial" panose="020B0604020202020204" pitchFamily="34" charset="0"/>
              <a:buChar char="•"/>
            </a:pPr>
            <a:r>
              <a:rPr lang="en-CA" sz="850" b="0" dirty="0">
                <a:latin typeface="Tahoma" panose="020B0604030504040204" pitchFamily="34" charset="0"/>
                <a:ea typeface="Tahoma" panose="020B0604030504040204" pitchFamily="34" charset="0"/>
                <a:cs typeface="Tahoma" panose="020B0604030504040204" pitchFamily="34" charset="0"/>
              </a:rPr>
              <a:t>“That both parties (assigner and successor) be totally satisfied.”</a:t>
            </a:r>
          </a:p>
          <a:p>
            <a:pPr marL="114300" indent="-114300">
              <a:buFont typeface="Arial" panose="020B0604020202020204" pitchFamily="34" charset="0"/>
              <a:buChar char="•"/>
            </a:pPr>
            <a:endParaRPr lang="en-CA" sz="850" b="0" dirty="0">
              <a:latin typeface="Tahoma" panose="020B0604030504040204" pitchFamily="34" charset="0"/>
              <a:ea typeface="Tahoma" panose="020B0604030504040204" pitchFamily="34" charset="0"/>
              <a:cs typeface="Tahoma" panose="020B0604030504040204" pitchFamily="34" charset="0"/>
            </a:endParaRPr>
          </a:p>
        </p:txBody>
      </p:sp>
      <p:sp>
        <p:nvSpPr>
          <p:cNvPr id="19" name="Rectangle 1"/>
          <p:cNvSpPr>
            <a:spLocks noChangeArrowheads="1"/>
          </p:cNvSpPr>
          <p:nvPr/>
        </p:nvSpPr>
        <p:spPr bwMode="auto">
          <a:xfrm>
            <a:off x="4837510" y="954160"/>
            <a:ext cx="33691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 </a:t>
            </a:r>
            <a:r>
              <a:rPr lang="en-US" altLang="fr-FR" sz="900" dirty="0">
                <a:latin typeface="Tahoma" pitchFamily="34" charset="0"/>
                <a:ea typeface="Times New Roman" pitchFamily="18" charset="0"/>
                <a:cs typeface="Tahoma" pitchFamily="34" charset="0"/>
              </a:rPr>
              <a:t>16</a:t>
            </a:r>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 </a:t>
            </a:r>
            <a:r>
              <a:rPr lang="en-US" altLang="fr-FR" sz="900" dirty="0">
                <a:latin typeface="Tahoma" pitchFamily="34" charset="0"/>
                <a:ea typeface="Times New Roman" pitchFamily="18" charset="0"/>
                <a:cs typeface="Tahoma" pitchFamily="34" charset="0"/>
              </a:rPr>
              <a:t>Reasons why recruiting the employees that were hired was easy</a:t>
            </a:r>
            <a:endParaRPr kumimoji="0" lang="en-US" altLang="fr-FR" sz="800" b="0" i="0" u="none" strike="noStrike" cap="none" normalizeH="0" baseline="0" dirty="0">
              <a:ln>
                <a:noFill/>
              </a:ln>
              <a:solidFill>
                <a:schemeClr val="tx1"/>
              </a:solidFill>
              <a:effectLst/>
            </a:endParaRPr>
          </a:p>
        </p:txBody>
      </p:sp>
      <p:sp>
        <p:nvSpPr>
          <p:cNvPr id="20" name="Rectangle 1"/>
          <p:cNvSpPr>
            <a:spLocks noChangeArrowheads="1"/>
          </p:cNvSpPr>
          <p:nvPr/>
        </p:nvSpPr>
        <p:spPr bwMode="auto">
          <a:xfrm>
            <a:off x="438986" y="930730"/>
            <a:ext cx="33691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Table </a:t>
            </a:r>
            <a:r>
              <a:rPr lang="en-US" altLang="fr-FR" sz="900" dirty="0">
                <a:latin typeface="Tahoma" pitchFamily="34" charset="0"/>
                <a:ea typeface="Times New Roman" pitchFamily="18" charset="0"/>
                <a:cs typeface="Tahoma" pitchFamily="34" charset="0"/>
              </a:rPr>
              <a:t>15</a:t>
            </a:r>
            <a:r>
              <a:rPr kumimoji="0" lang="en-US" altLang="fr-FR" sz="9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 </a:t>
            </a:r>
            <a:r>
              <a:rPr lang="en-US" altLang="fr-FR" sz="900" dirty="0">
                <a:latin typeface="Tahoma" pitchFamily="34" charset="0"/>
                <a:ea typeface="Times New Roman" pitchFamily="18" charset="0"/>
                <a:cs typeface="Tahoma" pitchFamily="34" charset="0"/>
              </a:rPr>
              <a:t>Reasons why recruiting the employees that were hired was difficult</a:t>
            </a:r>
            <a:endParaRPr kumimoji="0" lang="en-US" altLang="fr-FR" sz="800" b="0" i="0" u="none" strike="noStrike" cap="none" normalizeH="0" baseline="0" dirty="0">
              <a:ln>
                <a:noFill/>
              </a:ln>
              <a:solidFill>
                <a:schemeClr val="tx1"/>
              </a:solidFill>
              <a:effectLst/>
            </a:endParaRPr>
          </a:p>
        </p:txBody>
      </p:sp>
      <p:sp>
        <p:nvSpPr>
          <p:cNvPr id="21" name="Rectangle 20"/>
          <p:cNvSpPr/>
          <p:nvPr/>
        </p:nvSpPr>
        <p:spPr bwMode="auto">
          <a:xfrm>
            <a:off x="4911941" y="1449312"/>
            <a:ext cx="2949264" cy="1612865"/>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lvl="1">
              <a:spcAft>
                <a:spcPts val="400"/>
              </a:spcAft>
            </a:pPr>
            <a:r>
              <a:rPr lang="en-CA" sz="850" dirty="0">
                <a:latin typeface="Tahoma" panose="020B0604030504040204" pitchFamily="34" charset="0"/>
                <a:ea typeface="Tahoma" panose="020B0604030504040204" pitchFamily="34" charset="0"/>
                <a:cs typeface="Tahoma" panose="020B0604030504040204" pitchFamily="34" charset="0"/>
              </a:rPr>
              <a:t>Verbatims of “other” answers </a:t>
            </a:r>
            <a:r>
              <a:rPr lang="en-CA" sz="850" b="0" dirty="0">
                <a:latin typeface="Tahoma" panose="020B0604030504040204" pitchFamily="34" charset="0"/>
                <a:ea typeface="Tahoma" panose="020B0604030504040204" pitchFamily="34" charset="0"/>
                <a:cs typeface="Tahoma" panose="020B0604030504040204" pitchFamily="34" charset="0"/>
              </a:rPr>
              <a:t>(n=5)</a:t>
            </a:r>
            <a:endParaRPr lang="en-CA" sz="850" dirty="0">
              <a:latin typeface="Tahoma" panose="020B0604030504040204" pitchFamily="34" charset="0"/>
              <a:ea typeface="Tahoma" panose="020B0604030504040204" pitchFamily="34" charset="0"/>
              <a:cs typeface="Tahoma" panose="020B0604030504040204" pitchFamily="34" charset="0"/>
            </a:endParaRPr>
          </a:p>
          <a:p>
            <a:pPr marL="114300" indent="-114300">
              <a:buFont typeface="Arial" panose="020B0604020202020204" pitchFamily="34" charset="0"/>
              <a:buChar char="•"/>
            </a:pPr>
            <a:r>
              <a:rPr lang="en-CA" sz="850" b="0" dirty="0">
                <a:latin typeface="Tahoma" panose="020B0604030504040204" pitchFamily="34" charset="0"/>
                <a:ea typeface="Tahoma" panose="020B0604030504040204" pitchFamily="34" charset="0"/>
                <a:cs typeface="Tahoma" panose="020B0604030504040204" pitchFamily="34" charset="0"/>
              </a:rPr>
              <a:t>“We were the creators.”</a:t>
            </a:r>
          </a:p>
          <a:p>
            <a:pPr marL="114300" indent="-114300">
              <a:buFont typeface="Arial" panose="020B0604020202020204" pitchFamily="34" charset="0"/>
              <a:buChar char="•"/>
            </a:pPr>
            <a:r>
              <a:rPr lang="en-CA" sz="850" b="0" dirty="0">
                <a:latin typeface="Tahoma" panose="020B0604030504040204" pitchFamily="34" charset="0"/>
                <a:ea typeface="Tahoma" panose="020B0604030504040204" pitchFamily="34" charset="0"/>
                <a:cs typeface="Tahoma" panose="020B0604030504040204" pitchFamily="34" charset="0"/>
              </a:rPr>
              <a:t>“It depends on the type of labour, non-specialized that requires mobility, but nothing complicated.”</a:t>
            </a:r>
          </a:p>
          <a:p>
            <a:pPr marL="114300" indent="-114300">
              <a:buFont typeface="Arial" panose="020B0604020202020204" pitchFamily="34" charset="0"/>
              <a:buChar char="•"/>
            </a:pPr>
            <a:r>
              <a:rPr lang="en-CA" sz="850" b="0" dirty="0">
                <a:latin typeface="Tahoma" panose="020B0604030504040204" pitchFamily="34" charset="0"/>
                <a:ea typeface="Tahoma" panose="020B0604030504040204" pitchFamily="34" charset="0"/>
                <a:cs typeface="Tahoma" panose="020B0604030504040204" pitchFamily="34" charset="0"/>
              </a:rPr>
              <a:t>“Depending on his availability because his schedule doesn’t always work with mine.”</a:t>
            </a:r>
          </a:p>
          <a:p>
            <a:pPr marL="114300" indent="-114300">
              <a:buFont typeface="Arial" panose="020B0604020202020204" pitchFamily="34" charset="0"/>
              <a:buChar char="•"/>
            </a:pPr>
            <a:r>
              <a:rPr lang="en-CA" sz="850" b="0" dirty="0">
                <a:latin typeface="Tahoma" panose="020B0604030504040204" pitchFamily="34" charset="0"/>
                <a:ea typeface="Tahoma" panose="020B0604030504040204" pitchFamily="34" charset="0"/>
                <a:cs typeface="Tahoma" panose="020B0604030504040204" pitchFamily="34" charset="0"/>
              </a:rPr>
              <a:t>“Recruiting the last employee was easy because he lives near Bouchette and came here for an internship.” </a:t>
            </a:r>
          </a:p>
          <a:p>
            <a:pPr marL="114300" indent="-114300">
              <a:buFont typeface="Arial" panose="020B0604020202020204" pitchFamily="34" charset="0"/>
              <a:buChar char="•"/>
            </a:pPr>
            <a:r>
              <a:rPr lang="en-CA" sz="850" b="0" dirty="0">
                <a:latin typeface="Tahoma" panose="020B0604030504040204" pitchFamily="34" charset="0"/>
                <a:ea typeface="Tahoma" panose="020B0604030504040204" pitchFamily="34" charset="0"/>
                <a:cs typeface="Tahoma" panose="020B0604030504040204" pitchFamily="34" charset="0"/>
              </a:rPr>
              <a:t>“No one is interested in seasonal or weekend work.”</a:t>
            </a:r>
          </a:p>
        </p:txBody>
      </p:sp>
      <p:sp>
        <p:nvSpPr>
          <p:cNvPr id="22" name="Rectangle 21"/>
          <p:cNvSpPr/>
          <p:nvPr/>
        </p:nvSpPr>
        <p:spPr bwMode="auto">
          <a:xfrm>
            <a:off x="491540" y="1444473"/>
            <a:ext cx="2949264" cy="1319992"/>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spcAft>
                <a:spcPts val="400"/>
              </a:spcAft>
            </a:pPr>
            <a:r>
              <a:rPr lang="en-CA" sz="850" dirty="0">
                <a:latin typeface="Tahoma" panose="020B0604030504040204" pitchFamily="34" charset="0"/>
                <a:ea typeface="Tahoma" panose="020B0604030504040204" pitchFamily="34" charset="0"/>
                <a:cs typeface="Tahoma" panose="020B0604030504040204" pitchFamily="34" charset="0"/>
              </a:rPr>
              <a:t>Verbatims of “other” answers </a:t>
            </a:r>
            <a:r>
              <a:rPr lang="en-CA" sz="850" b="0" dirty="0">
                <a:latin typeface="Tahoma" panose="020B0604030504040204" pitchFamily="34" charset="0"/>
                <a:ea typeface="Tahoma" panose="020B0604030504040204" pitchFamily="34" charset="0"/>
                <a:cs typeface="Tahoma" panose="020B0604030504040204" pitchFamily="34" charset="0"/>
              </a:rPr>
              <a:t>(n=4)</a:t>
            </a:r>
            <a:endParaRPr lang="en-CA" sz="850" dirty="0">
              <a:latin typeface="Tahoma" panose="020B0604030504040204" pitchFamily="34" charset="0"/>
              <a:ea typeface="Tahoma" panose="020B0604030504040204" pitchFamily="34" charset="0"/>
              <a:cs typeface="Tahoma" panose="020B0604030504040204" pitchFamily="34" charset="0"/>
            </a:endParaRPr>
          </a:p>
          <a:p>
            <a:pPr marL="114300" indent="-114300">
              <a:buFont typeface="Arial" panose="020B0604020202020204" pitchFamily="34" charset="0"/>
              <a:buChar char="•"/>
            </a:pPr>
            <a:r>
              <a:rPr lang="en-CA" sz="850" b="0" dirty="0">
                <a:latin typeface="Tahoma" panose="020B0604030504040204" pitchFamily="34" charset="0"/>
                <a:ea typeface="Tahoma" panose="020B0604030504040204" pitchFamily="34" charset="0"/>
                <a:cs typeface="Tahoma" panose="020B0604030504040204" pitchFamily="34" charset="0"/>
              </a:rPr>
              <a:t>“Competition from outside the region.”</a:t>
            </a:r>
          </a:p>
          <a:p>
            <a:pPr marL="114300" indent="-114300">
              <a:buFont typeface="Arial" panose="020B0604020202020204" pitchFamily="34" charset="0"/>
              <a:buChar char="•"/>
            </a:pPr>
            <a:r>
              <a:rPr lang="en-CA" sz="850" b="0" dirty="0">
                <a:latin typeface="Tahoma" panose="020B0604030504040204" pitchFamily="34" charset="0"/>
                <a:ea typeface="Tahoma" panose="020B0604030504040204" pitchFamily="34" charset="0"/>
                <a:cs typeface="Tahoma" panose="020B0604030504040204" pitchFamily="34" charset="0"/>
              </a:rPr>
              <a:t>“Expensive specialized training for the future employee.”</a:t>
            </a:r>
          </a:p>
          <a:p>
            <a:pPr marL="114300" indent="-114300">
              <a:buFont typeface="Arial" panose="020B0604020202020204" pitchFamily="34" charset="0"/>
              <a:buChar char="•"/>
            </a:pPr>
            <a:r>
              <a:rPr lang="en-CA" sz="850" b="0" dirty="0">
                <a:latin typeface="Tahoma" panose="020B0604030504040204" pitchFamily="34" charset="0"/>
                <a:ea typeface="Tahoma" panose="020B0604030504040204" pitchFamily="34" charset="0"/>
                <a:cs typeface="Tahoma" panose="020B0604030504040204" pitchFamily="34" charset="0"/>
              </a:rPr>
              <a:t>“Because we have a subsidy from Emploi-Québec and their requirements really hamstring us with regards to labour.”</a:t>
            </a:r>
          </a:p>
          <a:p>
            <a:pPr marL="114300" indent="-114300">
              <a:buFont typeface="Arial" panose="020B0604020202020204" pitchFamily="34" charset="0"/>
              <a:buChar char="•"/>
            </a:pPr>
            <a:r>
              <a:rPr lang="en-CA" sz="850" b="0" dirty="0">
                <a:latin typeface="Tahoma" panose="020B0604030504040204" pitchFamily="34" charset="0"/>
                <a:ea typeface="Tahoma" panose="020B0604030504040204" pitchFamily="34" charset="0"/>
                <a:cs typeface="Tahoma" panose="020B0604030504040204" pitchFamily="34" charset="0"/>
              </a:rPr>
              <a:t>“There is no place where people can live. Everybody goes to the city. Housing is difficult.”</a:t>
            </a:r>
          </a:p>
          <a:p>
            <a:pPr marL="114300" indent="-114300">
              <a:buFont typeface="Arial" panose="020B0604020202020204" pitchFamily="34" charset="0"/>
              <a:buChar char="•"/>
            </a:pPr>
            <a:endParaRPr lang="en-CA" sz="850" b="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06206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4294967295"/>
            <p:custDataLst>
              <p:tags r:id="rId1"/>
            </p:custDataLst>
          </p:nvPr>
        </p:nvSpPr>
        <p:spPr bwMode="auto">
          <a:xfrm>
            <a:off x="323849" y="830739"/>
            <a:ext cx="8639397" cy="3908746"/>
          </a:xfrm>
          <a:prstGeom prst="rect">
            <a:avLst/>
          </a:prstGeom>
          <a:noFill/>
          <a:ln algn="ctr">
            <a:miter lim="800000"/>
            <a:headEnd/>
            <a:tailEnd/>
          </a:ln>
        </p:spPr>
        <p:txBody>
          <a:bodyPr wrap="square" lIns="91424" tIns="45712" rIns="91424" bIns="45712">
            <a:spAutoFit/>
          </a:bodyPr>
          <a:lstStyle/>
          <a:p>
            <a:pPr marL="0" indent="0" defTabSz="966788" eaLnBrk="1" hangingPunct="1">
              <a:spcBef>
                <a:spcPts val="300"/>
              </a:spcBef>
              <a:spcAft>
                <a:spcPts val="600"/>
              </a:spcAft>
              <a:buNone/>
            </a:pPr>
            <a:r>
              <a:rPr lang="en-CA" sz="1100" i="1" dirty="0">
                <a:latin typeface="Tahoma" panose="020B0604030504040204" pitchFamily="34" charset="0"/>
                <a:ea typeface="Tahoma" panose="020B0604030504040204" pitchFamily="34" charset="0"/>
                <a:cs typeface="Tahoma" panose="020B0604030504040204" pitchFamily="34" charset="0"/>
              </a:rPr>
              <a:t>Retaining workers</a:t>
            </a:r>
          </a:p>
          <a:p>
            <a:pPr marL="171450" indent="-171450" defTabSz="966788" eaLnBrk="1" hangingPunct="1">
              <a:spcBef>
                <a:spcPct val="0"/>
              </a:spcBef>
              <a:spcAft>
                <a:spcPts val="600"/>
              </a:spcAft>
              <a:buFont typeface="Wingdings" panose="05000000000000000000" pitchFamily="2" charset="2"/>
              <a:buChar char="§"/>
            </a:pPr>
            <a:r>
              <a:rPr lang="en-CA" sz="1100" dirty="0">
                <a:latin typeface="Tahoma" panose="020B0604030504040204" pitchFamily="34" charset="0"/>
                <a:ea typeface="Tahoma" panose="020B0604030504040204" pitchFamily="34" charset="0"/>
                <a:cs typeface="Tahoma" panose="020B0604030504040204" pitchFamily="34" charset="0"/>
              </a:rPr>
              <a:t>Companies resort to a host of practices to retain workers, which mainly includes offering competitive compensation (71%), sharing information transparently (68%) and supporting life-work balance (65%).</a:t>
            </a:r>
          </a:p>
          <a:p>
            <a:pPr marL="171450" indent="-171450" defTabSz="966788" eaLnBrk="1" hangingPunct="1">
              <a:spcBef>
                <a:spcPct val="0"/>
              </a:spcBef>
              <a:spcAft>
                <a:spcPts val="600"/>
              </a:spcAft>
              <a:buFont typeface="Wingdings" panose="05000000000000000000" pitchFamily="2" charset="2"/>
              <a:buChar char="§"/>
            </a:pPr>
            <a:r>
              <a:rPr lang="en-CA" sz="1100" dirty="0">
                <a:latin typeface="Tahoma" panose="020B0604030504040204" pitchFamily="34" charset="0"/>
                <a:ea typeface="Tahoma" panose="020B0604030504040204" pitchFamily="34" charset="0"/>
                <a:cs typeface="Tahoma" panose="020B0604030504040204" pitchFamily="34" charset="0"/>
              </a:rPr>
              <a:t>In order to help them with their efforts to recruit and retain employees, companies would like to exchange ideas with other entrepreneurs (40%) to find out what they have done about it and draw on their experiences. Obtaining human resources training (32%) and information on new practices in this field (30%) are other needs that were cited.</a:t>
            </a:r>
          </a:p>
          <a:p>
            <a:pPr marL="0" indent="0" defTabSz="966788" eaLnBrk="1" hangingPunct="1">
              <a:spcBef>
                <a:spcPts val="300"/>
              </a:spcBef>
              <a:spcAft>
                <a:spcPts val="600"/>
              </a:spcAft>
              <a:buNone/>
            </a:pPr>
            <a:endParaRPr lang="en-CA" sz="1100" i="1" dirty="0">
              <a:latin typeface="Tahoma" panose="020B0604030504040204" pitchFamily="34" charset="0"/>
              <a:ea typeface="Tahoma" panose="020B0604030504040204" pitchFamily="34" charset="0"/>
              <a:cs typeface="Tahoma" panose="020B0604030504040204" pitchFamily="34" charset="0"/>
            </a:endParaRPr>
          </a:p>
          <a:p>
            <a:pPr marL="0" indent="0" defTabSz="966788" eaLnBrk="1" hangingPunct="1">
              <a:spcBef>
                <a:spcPts val="300"/>
              </a:spcBef>
              <a:spcAft>
                <a:spcPts val="600"/>
              </a:spcAft>
              <a:buNone/>
            </a:pPr>
            <a:r>
              <a:rPr lang="en-CA" sz="1100" i="1" dirty="0">
                <a:latin typeface="Tahoma" panose="020B0604030504040204" pitchFamily="34" charset="0"/>
                <a:ea typeface="Tahoma" panose="020B0604030504040204" pitchFamily="34" charset="0"/>
                <a:cs typeface="Tahoma" panose="020B0604030504040204" pitchFamily="34" charset="0"/>
              </a:rPr>
              <a:t>Succession</a:t>
            </a:r>
          </a:p>
          <a:p>
            <a:pPr marL="171450" indent="-171450" defTabSz="966788" eaLnBrk="1" hangingPunct="1">
              <a:spcBef>
                <a:spcPct val="0"/>
              </a:spcBef>
              <a:spcAft>
                <a:spcPts val="600"/>
              </a:spcAft>
              <a:buFont typeface="Wingdings" panose="05000000000000000000" pitchFamily="2" charset="2"/>
              <a:buChar char="§"/>
            </a:pPr>
            <a:r>
              <a:rPr lang="en-CA" sz="1100" dirty="0">
                <a:latin typeface="Tahoma" panose="020B0604030504040204" pitchFamily="34" charset="0"/>
                <a:ea typeface="Tahoma" panose="020B0604030504040204" pitchFamily="34" charset="0"/>
                <a:cs typeface="Tahoma" panose="020B0604030504040204" pitchFamily="34" charset="0"/>
              </a:rPr>
              <a:t>Close to one-third of the business owners surveyed (29%) plan on leaving in the next 5 years. Most are older men who have been owners for more than 20 years.</a:t>
            </a:r>
          </a:p>
          <a:p>
            <a:pPr marL="171450" indent="-171450" defTabSz="966788" eaLnBrk="1" hangingPunct="1">
              <a:spcBef>
                <a:spcPct val="0"/>
              </a:spcBef>
              <a:spcAft>
                <a:spcPts val="600"/>
              </a:spcAft>
              <a:buFont typeface="Wingdings" panose="05000000000000000000" pitchFamily="2" charset="2"/>
              <a:buChar char="§"/>
            </a:pPr>
            <a:r>
              <a:rPr lang="en-CA" sz="1100" dirty="0">
                <a:latin typeface="Tahoma" panose="020B0604030504040204" pitchFamily="34" charset="0"/>
                <a:ea typeface="Tahoma" panose="020B0604030504040204" pitchFamily="34" charset="0"/>
                <a:cs typeface="Tahoma" panose="020B0604030504040204" pitchFamily="34" charset="0"/>
              </a:rPr>
              <a:t>Only 12% of owners are far along in their succession process or have already lined up successors, but the figure is twice that among long-time owners.</a:t>
            </a:r>
          </a:p>
          <a:p>
            <a:pPr marL="171450" indent="-171450" defTabSz="966788" eaLnBrk="1" hangingPunct="1">
              <a:spcBef>
                <a:spcPct val="0"/>
              </a:spcBef>
              <a:spcAft>
                <a:spcPts val="600"/>
              </a:spcAft>
              <a:buFont typeface="Wingdings" panose="05000000000000000000" pitchFamily="2" charset="2"/>
              <a:buChar char="§"/>
            </a:pPr>
            <a:r>
              <a:rPr lang="en-CA" sz="1100" dirty="0">
                <a:latin typeface="Tahoma" panose="020B0604030504040204" pitchFamily="34" charset="0"/>
                <a:ea typeface="Tahoma" panose="020B0604030504040204" pitchFamily="34" charset="0"/>
                <a:cs typeface="Tahoma" panose="020B0604030504040204" pitchFamily="34" charset="0"/>
              </a:rPr>
              <a:t>Most owners (65%) who planned to leave in the next 2 years and have started thinking about succession claim that they are facing specific issues, particularly financial challenges, not having any successors, finding a buyer, family challenges, etc.</a:t>
            </a:r>
          </a:p>
          <a:p>
            <a:pPr marL="171450" indent="-171450" defTabSz="966788" eaLnBrk="1" hangingPunct="1">
              <a:spcBef>
                <a:spcPct val="0"/>
              </a:spcBef>
              <a:spcAft>
                <a:spcPts val="600"/>
              </a:spcAft>
              <a:buFont typeface="Wingdings" panose="05000000000000000000" pitchFamily="2" charset="2"/>
              <a:buChar char="§"/>
            </a:pPr>
            <a:r>
              <a:rPr lang="en-CA" sz="1100" dirty="0">
                <a:latin typeface="Tahoma" panose="020B0604030504040204" pitchFamily="34" charset="0"/>
                <a:ea typeface="Tahoma" panose="020B0604030504040204" pitchFamily="34" charset="0"/>
                <a:cs typeface="Tahoma" panose="020B0604030504040204" pitchFamily="34" charset="0"/>
              </a:rPr>
              <a:t>These owners would like to have individual guidance for themselves (41%) or their successors (33%), such as consultation, coaching, mentoring, etc., to support them during the succession planning process.</a:t>
            </a:r>
          </a:p>
          <a:p>
            <a:pPr marL="171450" indent="-171450" defTabSz="966788" eaLnBrk="1" hangingPunct="1">
              <a:spcBef>
                <a:spcPct val="0"/>
              </a:spcBef>
              <a:spcAft>
                <a:spcPts val="600"/>
              </a:spcAft>
              <a:buFont typeface="Wingdings" panose="05000000000000000000" pitchFamily="2" charset="2"/>
              <a:buChar char="§"/>
            </a:pPr>
            <a:r>
              <a:rPr lang="en-CA" sz="1100" dirty="0">
                <a:latin typeface="Tahoma" panose="020B0604030504040204" pitchFamily="34" charset="0"/>
                <a:ea typeface="Tahoma" panose="020B0604030504040204" pitchFamily="34" charset="0"/>
                <a:cs typeface="Tahoma" panose="020B0604030504040204" pitchFamily="34" charset="0"/>
              </a:rPr>
              <a:t>Many of these owners (72%) claimed that they know the market value of their company. This is based on the market value (76%) or the book value (52%).</a:t>
            </a:r>
          </a:p>
        </p:txBody>
      </p:sp>
      <p:sp>
        <p:nvSpPr>
          <p:cNvPr id="6148" name="Rectangle 4"/>
          <p:cNvSpPr>
            <a:spLocks noChangeArrowheads="1"/>
          </p:cNvSpPr>
          <p:nvPr/>
        </p:nvSpPr>
        <p:spPr bwMode="auto">
          <a:xfrm>
            <a:off x="271132" y="108099"/>
            <a:ext cx="7522535"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Highlights</a:t>
            </a:r>
          </a:p>
        </p:txBody>
      </p:sp>
      <p:sp>
        <p:nvSpPr>
          <p:cNvPr id="6" name="Espace réservé du numéro de diapositive 1"/>
          <p:cNvSpPr txBox="1">
            <a:spLocks/>
          </p:cNvSpPr>
          <p:nvPr/>
        </p:nvSpPr>
        <p:spPr bwMode="auto">
          <a:xfrm>
            <a:off x="8080744" y="6208418"/>
            <a:ext cx="346554"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5</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4127" y="12534"/>
            <a:ext cx="691304" cy="667950"/>
          </a:xfrm>
          <a:prstGeom prst="rect">
            <a:avLst/>
          </a:prstGeom>
        </p:spPr>
      </p:pic>
    </p:spTree>
    <p:extLst>
      <p:ext uri="{BB962C8B-B14F-4D97-AF65-F5344CB8AC3E}">
        <p14:creationId xmlns:p14="http://schemas.microsoft.com/office/powerpoint/2010/main" val="232014415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4294967295"/>
            <p:custDataLst>
              <p:tags r:id="rId1"/>
            </p:custDataLst>
          </p:nvPr>
        </p:nvSpPr>
        <p:spPr bwMode="auto">
          <a:xfrm>
            <a:off x="430176" y="968970"/>
            <a:ext cx="8162925" cy="4416578"/>
          </a:xfrm>
          <a:prstGeom prst="rect">
            <a:avLst/>
          </a:prstGeom>
          <a:noFill/>
          <a:ln algn="ctr">
            <a:miter lim="800000"/>
            <a:headEnd/>
            <a:tailEnd/>
          </a:ln>
        </p:spPr>
        <p:txBody>
          <a:bodyPr lIns="91424" tIns="45712" rIns="91424" bIns="45712">
            <a:spAutoFit/>
          </a:bodyPr>
          <a:lstStyle/>
          <a:p>
            <a:pPr marL="0" indent="0" algn="just" defTabSz="966788" eaLnBrk="1" hangingPunct="1">
              <a:spcBef>
                <a:spcPts val="500"/>
              </a:spcBef>
              <a:spcAft>
                <a:spcPts val="500"/>
              </a:spcAft>
              <a:buNone/>
            </a:pPr>
            <a:r>
              <a:rPr lang="en-CA" sz="1100" dirty="0">
                <a:latin typeface="Tahoma" panose="020B0604030504040204" pitchFamily="34" charset="0"/>
                <a:ea typeface="Tahoma" panose="020B0604030504040204" pitchFamily="34" charset="0"/>
                <a:cs typeface="Tahoma" panose="020B0604030504040204" pitchFamily="34" charset="0"/>
              </a:rPr>
              <a:t>The Gatineau Valley SADC retained BIP Research to survey companies in the region. This study is part of the “Chantier relève” (succession worksite) project. The general objective of the survey is to document the situation and the issues facing Gatineau Valley companies in terms of entrepreneurial succession and HR succession. The information gathered will enable SADC and local partners to effectively map out a course of action to address these topics over a timeframe of several years.</a:t>
            </a:r>
          </a:p>
          <a:p>
            <a:pPr marL="0" indent="0" algn="just" defTabSz="966788" eaLnBrk="1" hangingPunct="1">
              <a:spcBef>
                <a:spcPts val="500"/>
              </a:spcBef>
              <a:spcAft>
                <a:spcPts val="500"/>
              </a:spcAft>
              <a:buNone/>
            </a:pPr>
            <a:r>
              <a:rPr lang="en-CA" sz="1100" dirty="0">
                <a:latin typeface="Tahoma" panose="020B0604030504040204" pitchFamily="34" charset="0"/>
                <a:ea typeface="Tahoma" panose="020B0604030504040204" pitchFamily="34" charset="0"/>
                <a:cs typeface="Tahoma" panose="020B0604030504040204" pitchFamily="34" charset="0"/>
              </a:rPr>
              <a:t>The survey covers two major issues confronting companies – recruiting and retention of workers and the succession of business owners.</a:t>
            </a:r>
          </a:p>
          <a:p>
            <a:pPr algn="just" defTabSz="966788" eaLnBrk="1" hangingPunct="1">
              <a:spcBef>
                <a:spcPts val="500"/>
              </a:spcBef>
              <a:spcAft>
                <a:spcPts val="500"/>
              </a:spcAft>
              <a:buFont typeface="Wingdings" panose="05000000000000000000" pitchFamily="2" charset="2"/>
              <a:buChar char="Ø"/>
            </a:pPr>
            <a:r>
              <a:rPr lang="en-CA" sz="1100" dirty="0">
                <a:latin typeface="Tahoma" panose="020B0604030504040204" pitchFamily="34" charset="0"/>
                <a:ea typeface="Tahoma" panose="020B0604030504040204" pitchFamily="34" charset="0"/>
                <a:cs typeface="Tahoma" panose="020B0604030504040204" pitchFamily="34" charset="0"/>
              </a:rPr>
              <a:t>The section on the recruiting and retention of workers: </a:t>
            </a:r>
          </a:p>
          <a:p>
            <a:pPr marL="544513" lvl="1" indent="-228600" algn="just" defTabSz="966788" eaLnBrk="1" hangingPunct="1">
              <a:spcBef>
                <a:spcPts val="60"/>
              </a:spcBef>
              <a:spcAft>
                <a:spcPts val="200"/>
              </a:spcAft>
              <a:buFont typeface="Wingdings" pitchFamily="2" charset="2"/>
              <a:buChar char="§"/>
              <a:tabLst>
                <a:tab pos="446088" algn="l"/>
              </a:tabLst>
            </a:pPr>
            <a:r>
              <a:rPr lang="en-CA" sz="1100" dirty="0">
                <a:latin typeface="Tahoma" panose="020B0604030504040204" pitchFamily="34" charset="0"/>
                <a:ea typeface="Tahoma" panose="020B0604030504040204" pitchFamily="34" charset="0"/>
                <a:cs typeface="Tahoma" panose="020B0604030504040204" pitchFamily="34" charset="0"/>
              </a:rPr>
              <a:t>Establishes the profiles of jobs on the territory: the number of employees according to status, the characteristics of seasonal jobs, the breakdown of jobs by gender, age, seniority and level of qualifications, etc.</a:t>
            </a:r>
          </a:p>
          <a:p>
            <a:pPr marL="544513" lvl="1" indent="-228600" algn="just" defTabSz="966788" eaLnBrk="1" hangingPunct="1">
              <a:spcBef>
                <a:spcPts val="60"/>
              </a:spcBef>
              <a:spcAft>
                <a:spcPts val="200"/>
              </a:spcAft>
              <a:buFont typeface="Wingdings" pitchFamily="2" charset="2"/>
              <a:buChar char="§"/>
              <a:tabLst>
                <a:tab pos="446088" algn="l"/>
              </a:tabLst>
            </a:pPr>
            <a:r>
              <a:rPr lang="en-CA" sz="1100" dirty="0">
                <a:latin typeface="Tahoma" panose="020B0604030504040204" pitchFamily="34" charset="0"/>
                <a:ea typeface="Tahoma" panose="020B0604030504040204" pitchFamily="34" charset="0"/>
                <a:cs typeface="Tahoma" panose="020B0604030504040204" pitchFamily="34" charset="0"/>
              </a:rPr>
              <a:t>Identifies the main labour-related issues and challenges that companies face. </a:t>
            </a:r>
          </a:p>
          <a:p>
            <a:pPr marL="544513" lvl="1" indent="-228600" algn="just" defTabSz="966788" eaLnBrk="1" hangingPunct="1">
              <a:spcBef>
                <a:spcPts val="60"/>
              </a:spcBef>
              <a:spcAft>
                <a:spcPts val="200"/>
              </a:spcAft>
              <a:buFont typeface="Wingdings" pitchFamily="2" charset="2"/>
              <a:buChar char="§"/>
              <a:tabLst>
                <a:tab pos="446088" algn="l"/>
              </a:tabLst>
            </a:pPr>
            <a:r>
              <a:rPr lang="en-CA" sz="1100" kern="1200" dirty="0">
                <a:latin typeface="Tahoma" panose="020B0604030504040204" pitchFamily="34" charset="0"/>
                <a:ea typeface="Tahoma" panose="020B0604030504040204" pitchFamily="34" charset="0"/>
                <a:cs typeface="Tahoma" panose="020B0604030504040204" pitchFamily="34" charset="0"/>
              </a:rPr>
              <a:t>Delves into the recruiting problems: the number of hires, how readily workers can be hired, recruiting methods used, the number of positions to fill, the consequences of labour shortages for companies and measures taken to address this issue, practices and tools to make recruiting easier.</a:t>
            </a:r>
          </a:p>
          <a:p>
            <a:pPr marL="544513" lvl="1" indent="-228600" algn="just" defTabSz="966788" eaLnBrk="1" hangingPunct="1">
              <a:spcBef>
                <a:spcPts val="60"/>
              </a:spcBef>
              <a:spcAft>
                <a:spcPts val="200"/>
              </a:spcAft>
              <a:buFont typeface="Wingdings" pitchFamily="2" charset="2"/>
              <a:buChar char="§"/>
              <a:tabLst>
                <a:tab pos="446088" algn="l"/>
              </a:tabLst>
            </a:pPr>
            <a:r>
              <a:rPr lang="en-CA" sz="1100" kern="1200" dirty="0">
                <a:latin typeface="Tahoma" panose="020B0604030504040204" pitchFamily="34" charset="0"/>
                <a:ea typeface="Tahoma" panose="020B0604030504040204" pitchFamily="34" charset="0"/>
                <a:cs typeface="Tahoma" panose="020B0604030504040204" pitchFamily="34" charset="0"/>
              </a:rPr>
              <a:t>Looks more closely at the problem of retaining workers: practices conducive to retention, the companies’ needs so that they can receive support in their efforts to retain workers.</a:t>
            </a:r>
          </a:p>
          <a:p>
            <a:pPr algn="just" defTabSz="966788" eaLnBrk="1" hangingPunct="1">
              <a:spcBef>
                <a:spcPts val="500"/>
              </a:spcBef>
              <a:spcAft>
                <a:spcPts val="500"/>
              </a:spcAft>
              <a:buFont typeface="Wingdings" panose="05000000000000000000" pitchFamily="2" charset="2"/>
              <a:buChar char="Ø"/>
            </a:pPr>
            <a:r>
              <a:rPr lang="en-CA" sz="1100" dirty="0">
                <a:latin typeface="Tahoma" panose="020B0604030504040204" pitchFamily="34" charset="0"/>
                <a:ea typeface="Tahoma" panose="020B0604030504040204" pitchFamily="34" charset="0"/>
                <a:cs typeface="Tahoma" panose="020B0604030504040204" pitchFamily="34" charset="0"/>
              </a:rPr>
              <a:t>The section on succession of business owners:</a:t>
            </a:r>
          </a:p>
          <a:p>
            <a:pPr marL="544513" lvl="1" indent="-228600" algn="just" defTabSz="966788" eaLnBrk="1" hangingPunct="1">
              <a:spcBef>
                <a:spcPts val="60"/>
              </a:spcBef>
              <a:spcAft>
                <a:spcPts val="200"/>
              </a:spcAft>
              <a:buFont typeface="Wingdings" pitchFamily="2" charset="2"/>
              <a:buChar char="§"/>
              <a:tabLst>
                <a:tab pos="446088" algn="l"/>
              </a:tabLst>
            </a:pPr>
            <a:r>
              <a:rPr lang="en-CA" sz="1100" dirty="0">
                <a:latin typeface="Tahoma" panose="020B0604030504040204" pitchFamily="34" charset="0"/>
                <a:ea typeface="Tahoma" panose="020B0604030504040204" pitchFamily="34" charset="0"/>
                <a:cs typeface="Tahoma" panose="020B0604030504040204" pitchFamily="34" charset="0"/>
              </a:rPr>
              <a:t>Examines the profiles of business owners.</a:t>
            </a:r>
          </a:p>
          <a:p>
            <a:pPr marL="544513" lvl="1" indent="-228600" algn="just" defTabSz="966788" eaLnBrk="1" hangingPunct="1">
              <a:spcBef>
                <a:spcPts val="60"/>
              </a:spcBef>
              <a:spcAft>
                <a:spcPts val="200"/>
              </a:spcAft>
              <a:buFont typeface="Wingdings" pitchFamily="2" charset="2"/>
              <a:buChar char="§"/>
              <a:tabLst>
                <a:tab pos="446088" algn="l"/>
              </a:tabLst>
            </a:pPr>
            <a:r>
              <a:rPr lang="en-CA" sz="1100" dirty="0">
                <a:latin typeface="Tahoma" panose="020B0604030504040204" pitchFamily="34" charset="0"/>
                <a:ea typeface="Tahoma" panose="020B0604030504040204" pitchFamily="34" charset="0"/>
                <a:cs typeface="Tahoma" panose="020B0604030504040204" pitchFamily="34" charset="0"/>
              </a:rPr>
              <a:t>Looks at how far along they are in planning their succession.</a:t>
            </a:r>
          </a:p>
          <a:p>
            <a:pPr marL="544513" lvl="1" indent="-228600" algn="just" defTabSz="966788" eaLnBrk="1" hangingPunct="1">
              <a:spcBef>
                <a:spcPts val="60"/>
              </a:spcBef>
              <a:spcAft>
                <a:spcPts val="200"/>
              </a:spcAft>
              <a:buFont typeface="Wingdings" pitchFamily="2" charset="2"/>
              <a:buChar char="§"/>
              <a:tabLst>
                <a:tab pos="446088" algn="l"/>
              </a:tabLst>
            </a:pPr>
            <a:r>
              <a:rPr lang="en-CA" sz="1100" dirty="0">
                <a:latin typeface="Tahoma" panose="020B0604030504040204" pitchFamily="34" charset="0"/>
                <a:ea typeface="Tahoma" panose="020B0604030504040204" pitchFamily="34" charset="0"/>
                <a:cs typeface="Tahoma" panose="020B0604030504040204" pitchFamily="34" charset="0"/>
              </a:rPr>
              <a:t>Discusses  their concerns or specific challenges confronting them.</a:t>
            </a:r>
          </a:p>
          <a:p>
            <a:pPr marL="544513" lvl="1" indent="-228600" algn="just" defTabSz="966788" eaLnBrk="1" hangingPunct="1">
              <a:spcBef>
                <a:spcPts val="60"/>
              </a:spcBef>
              <a:spcAft>
                <a:spcPts val="200"/>
              </a:spcAft>
              <a:buFont typeface="Wingdings" pitchFamily="2" charset="2"/>
              <a:buChar char="§"/>
              <a:tabLst>
                <a:tab pos="446088" algn="l"/>
              </a:tabLst>
            </a:pPr>
            <a:r>
              <a:rPr lang="en-CA" sz="1100" dirty="0">
                <a:latin typeface="Tahoma" panose="020B0604030504040204" pitchFamily="34" charset="0"/>
                <a:ea typeface="Tahoma" panose="020B0604030504040204" pitchFamily="34" charset="0"/>
                <a:cs typeface="Tahoma" panose="020B0604030504040204" pitchFamily="34" charset="0"/>
              </a:rPr>
              <a:t>Reveals the type of resources they use.</a:t>
            </a:r>
          </a:p>
          <a:p>
            <a:pPr marL="544513" lvl="1" indent="-228600" algn="just" defTabSz="966788" eaLnBrk="1" hangingPunct="1">
              <a:spcBef>
                <a:spcPts val="60"/>
              </a:spcBef>
              <a:spcAft>
                <a:spcPts val="200"/>
              </a:spcAft>
              <a:buFont typeface="Wingdings" pitchFamily="2" charset="2"/>
              <a:buChar char="§"/>
              <a:tabLst>
                <a:tab pos="446088" algn="l"/>
              </a:tabLst>
            </a:pPr>
            <a:r>
              <a:rPr lang="en-CA" sz="1100" dirty="0">
                <a:latin typeface="Tahoma" panose="020B0604030504040204" pitchFamily="34" charset="0"/>
                <a:ea typeface="Tahoma" panose="020B0604030504040204" pitchFamily="34" charset="0"/>
                <a:cs typeface="Tahoma" panose="020B0604030504040204" pitchFamily="34" charset="0"/>
              </a:rPr>
              <a:t>Identifies the type of coaching they would like to receive with respect to succession planning.</a:t>
            </a:r>
          </a:p>
        </p:txBody>
      </p:sp>
      <p:sp>
        <p:nvSpPr>
          <p:cNvPr id="6148" name="Rectangle 4"/>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1.	Objectives</a:t>
            </a:r>
          </a:p>
        </p:txBody>
      </p:sp>
      <p:sp>
        <p:nvSpPr>
          <p:cNvPr id="6" name="Espace réservé du numéro de diapositive 1"/>
          <p:cNvSpPr txBox="1">
            <a:spLocks/>
          </p:cNvSpPr>
          <p:nvPr/>
        </p:nvSpPr>
        <p:spPr bwMode="auto">
          <a:xfrm>
            <a:off x="8080744" y="6208418"/>
            <a:ext cx="346554"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6</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4127" y="12534"/>
            <a:ext cx="691304" cy="667950"/>
          </a:xfrm>
          <a:prstGeom prst="rect">
            <a:avLst/>
          </a:prstGeom>
        </p:spPr>
      </p:pic>
    </p:spTree>
    <p:extLst>
      <p:ext uri="{BB962C8B-B14F-4D97-AF65-F5344CB8AC3E}">
        <p14:creationId xmlns:p14="http://schemas.microsoft.com/office/powerpoint/2010/main" val="93958903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2.	</a:t>
            </a:r>
            <a:r>
              <a:rPr lang="en-CA" sz="2000" b="0" dirty="0">
                <a:latin typeface="Tahoma" pitchFamily="34" charset="0"/>
              </a:rPr>
              <a:t>Methodology</a:t>
            </a:r>
          </a:p>
        </p:txBody>
      </p:sp>
      <p:sp>
        <p:nvSpPr>
          <p:cNvPr id="6" name="Espace réservé du numéro de diapositive 1"/>
          <p:cNvSpPr txBox="1">
            <a:spLocks/>
          </p:cNvSpPr>
          <p:nvPr/>
        </p:nvSpPr>
        <p:spPr bwMode="auto">
          <a:xfrm>
            <a:off x="8080744" y="6208418"/>
            <a:ext cx="346554"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7</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3"/>
          <p:cNvSpPr txBox="1">
            <a:spLocks noChangeArrowheads="1"/>
          </p:cNvSpPr>
          <p:nvPr>
            <p:custDataLst>
              <p:tags r:id="rId1"/>
            </p:custDataLst>
          </p:nvPr>
        </p:nvSpPr>
        <p:spPr bwMode="auto">
          <a:xfrm>
            <a:off x="567419" y="4021247"/>
            <a:ext cx="8162925" cy="276983"/>
          </a:xfrm>
          <a:prstGeom prst="rect">
            <a:avLst/>
          </a:prstGeom>
          <a:noFill/>
          <a:ln algn="ctr">
            <a:miter lim="800000"/>
            <a:headEnd/>
            <a:tailEnd/>
          </a:ln>
        </p:spPr>
        <p:txBody>
          <a:bodyPr lIns="91424" tIns="45712" rIns="91424" bIns="45712">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defTabSz="966788" eaLnBrk="1" hangingPunct="1">
              <a:spcBef>
                <a:spcPct val="50000"/>
              </a:spcBef>
              <a:spcAft>
                <a:spcPts val="600"/>
              </a:spcAft>
              <a:buNone/>
            </a:pPr>
            <a:endParaRPr lang="fr-CA" sz="1200" b="0" kern="0" dirty="0">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387311" y="883599"/>
            <a:ext cx="8162925" cy="3557384"/>
          </a:xfrm>
          <a:prstGeom prst="rect">
            <a:avLst/>
          </a:prstGeom>
        </p:spPr>
        <p:txBody>
          <a:bodyPr wrap="square">
            <a:spAutoFit/>
          </a:bodyPr>
          <a:lstStyle/>
          <a:p>
            <a:pPr marL="0" indent="0" algn="just" defTabSz="966788" eaLnBrk="1" hangingPunct="1">
              <a:spcBef>
                <a:spcPts val="500"/>
              </a:spcBef>
              <a:spcAft>
                <a:spcPts val="0"/>
              </a:spcAft>
              <a:buNone/>
            </a:pPr>
            <a:r>
              <a:rPr lang="en-CA" sz="1100" i="1" dirty="0">
                <a:latin typeface="Tahoma" pitchFamily="34" charset="0"/>
                <a:ea typeface="Tahoma" pitchFamily="34" charset="0"/>
                <a:cs typeface="Tahoma" pitchFamily="34" charset="0"/>
              </a:rPr>
              <a:t>Target population</a:t>
            </a:r>
          </a:p>
          <a:p>
            <a:pPr marL="0" indent="0" algn="just" defTabSz="966788" eaLnBrk="1" hangingPunct="1">
              <a:spcBef>
                <a:spcPts val="500"/>
              </a:spcBef>
              <a:spcAft>
                <a:spcPts val="500"/>
              </a:spcAft>
              <a:buNone/>
            </a:pPr>
            <a:r>
              <a:rPr lang="en-CA" sz="1100" b="0" dirty="0">
                <a:latin typeface="Tahoma" pitchFamily="34" charset="0"/>
                <a:ea typeface="Tahoma" pitchFamily="34" charset="0"/>
                <a:cs typeface="Tahoma" pitchFamily="34" charset="0"/>
              </a:rPr>
              <a:t>The target population consists of businesses in the territory served by the Gatineau Valley SADC, which provided BIP Recherche with a data base with the names of 1,181 businesses and their contact information. This figure was arrived at as follows:</a:t>
            </a:r>
          </a:p>
          <a:p>
            <a:pPr marL="0" indent="0" algn="just" defTabSz="966788" eaLnBrk="1" hangingPunct="1">
              <a:spcBef>
                <a:spcPts val="0"/>
              </a:spcBef>
              <a:spcAft>
                <a:spcPts val="0"/>
              </a:spcAft>
              <a:buNone/>
            </a:pPr>
            <a:r>
              <a:rPr lang="en-CA" sz="1100" b="0" dirty="0">
                <a:latin typeface="Tahoma" pitchFamily="34" charset="0"/>
                <a:ea typeface="Tahoma" pitchFamily="34" charset="0"/>
                <a:cs typeface="Tahoma" pitchFamily="34" charset="0"/>
              </a:rPr>
              <a:t>	1,347 names in the data base initially provided</a:t>
            </a:r>
          </a:p>
          <a:p>
            <a:pPr marL="0" indent="0" algn="just" defTabSz="966788" eaLnBrk="1" hangingPunct="1">
              <a:spcBef>
                <a:spcPts val="0"/>
              </a:spcBef>
              <a:spcAft>
                <a:spcPts val="0"/>
              </a:spcAft>
              <a:buNone/>
            </a:pPr>
            <a:r>
              <a:rPr lang="en-CA" sz="1100" b="0" dirty="0">
                <a:latin typeface="Tahoma" pitchFamily="34" charset="0"/>
                <a:ea typeface="Tahoma" pitchFamily="34" charset="0"/>
                <a:cs typeface="Tahoma" pitchFamily="34" charset="0"/>
              </a:rPr>
              <a:t>	– 288 that had no telephone</a:t>
            </a:r>
          </a:p>
          <a:p>
            <a:pPr marL="0" indent="0" algn="just" defTabSz="966788" eaLnBrk="1" hangingPunct="1">
              <a:spcBef>
                <a:spcPts val="0"/>
              </a:spcBef>
              <a:spcAft>
                <a:spcPts val="600"/>
              </a:spcAft>
              <a:buNone/>
            </a:pPr>
            <a:r>
              <a:rPr lang="en-CA" sz="1100" b="0" dirty="0">
                <a:latin typeface="Tahoma" pitchFamily="34" charset="0"/>
                <a:ea typeface="Tahoma" pitchFamily="34" charset="0"/>
                <a:cs typeface="Tahoma" pitchFamily="34" charset="0"/>
              </a:rPr>
              <a:t>	+ 122 numbers that SADC looked for</a:t>
            </a:r>
            <a:endParaRPr lang="en-CA" sz="1100" b="0" dirty="0">
              <a:solidFill>
                <a:srgbClr val="FF0000"/>
              </a:solidFill>
              <a:latin typeface="Tahoma" pitchFamily="34" charset="0"/>
              <a:ea typeface="Tahoma" pitchFamily="34" charset="0"/>
              <a:cs typeface="Tahoma" pitchFamily="34" charset="0"/>
            </a:endParaRPr>
          </a:p>
          <a:p>
            <a:pPr marL="0" lvl="1" algn="just" defTabSz="966788">
              <a:spcBef>
                <a:spcPts val="500"/>
              </a:spcBef>
              <a:spcAft>
                <a:spcPts val="0"/>
              </a:spcAft>
              <a:tabLst>
                <a:tab pos="446088" algn="l"/>
              </a:tabLst>
            </a:pPr>
            <a:r>
              <a:rPr lang="en-CA" sz="1100" b="0" dirty="0">
                <a:latin typeface="Tahoma" pitchFamily="34" charset="0"/>
                <a:ea typeface="Tahoma" pitchFamily="34" charset="0"/>
                <a:cs typeface="Tahoma" pitchFamily="34" charset="0"/>
              </a:rPr>
              <a:t>In order for a company to be eligible to take part in the survey, staff hiring decisions had to be made locally, i.e., in the establishment that is called.</a:t>
            </a:r>
          </a:p>
          <a:p>
            <a:pPr marL="0" lvl="1" algn="just" defTabSz="966788">
              <a:spcBef>
                <a:spcPts val="500"/>
              </a:spcBef>
              <a:spcAft>
                <a:spcPts val="0"/>
              </a:spcAft>
              <a:tabLst>
                <a:tab pos="446088" algn="l"/>
              </a:tabLst>
            </a:pPr>
            <a:r>
              <a:rPr lang="en-CA" sz="1100" b="0" dirty="0">
                <a:latin typeface="Tahoma" pitchFamily="34" charset="0"/>
                <a:ea typeface="Tahoma" pitchFamily="34" charset="0"/>
                <a:cs typeface="Tahoma" pitchFamily="34" charset="0"/>
              </a:rPr>
              <a:t>Respondents to the survey were ranked in the following order of priority: </a:t>
            </a:r>
          </a:p>
          <a:p>
            <a:pPr marL="544513" lvl="1" indent="-228600" algn="just" defTabSz="966788">
              <a:spcBef>
                <a:spcPts val="60"/>
              </a:spcBef>
              <a:spcAft>
                <a:spcPts val="200"/>
              </a:spcAft>
              <a:buFont typeface="Wingdings" pitchFamily="2" charset="2"/>
              <a:buChar char="§"/>
              <a:tabLst>
                <a:tab pos="446088" algn="l"/>
              </a:tabLst>
            </a:pPr>
            <a:r>
              <a:rPr lang="en-CA" sz="1100" b="0" dirty="0">
                <a:latin typeface="Tahoma" pitchFamily="34" charset="0"/>
                <a:ea typeface="Tahoma" pitchFamily="34" charset="0"/>
                <a:cs typeface="Tahoma" pitchFamily="34" charset="0"/>
              </a:rPr>
              <a:t>The owner or one of the owners of the business.</a:t>
            </a:r>
          </a:p>
          <a:p>
            <a:pPr marL="544513" lvl="1" indent="-228600" algn="just" defTabSz="966788">
              <a:spcBef>
                <a:spcPts val="60"/>
              </a:spcBef>
              <a:spcAft>
                <a:spcPts val="200"/>
              </a:spcAft>
              <a:buFont typeface="Wingdings" pitchFamily="2" charset="2"/>
              <a:buChar char="§"/>
              <a:tabLst>
                <a:tab pos="446088" algn="l"/>
              </a:tabLst>
            </a:pPr>
            <a:r>
              <a:rPr lang="en-CA" sz="1100" b="0" dirty="0">
                <a:latin typeface="Tahoma" pitchFamily="34" charset="0"/>
                <a:ea typeface="Tahoma" pitchFamily="34" charset="0"/>
                <a:cs typeface="Tahoma" pitchFamily="34" charset="0"/>
              </a:rPr>
              <a:t>Secondly, the person responsible for human resources or production/operations. In this case, the respondent did not complete the section of the questionnaire dealing with the owner’s succession.</a:t>
            </a:r>
          </a:p>
          <a:p>
            <a:pPr marL="0" lvl="1" algn="just" defTabSz="966788">
              <a:spcBef>
                <a:spcPts val="1200"/>
              </a:spcBef>
              <a:spcAft>
                <a:spcPts val="0"/>
              </a:spcAft>
              <a:tabLst>
                <a:tab pos="446088" algn="l"/>
              </a:tabLst>
            </a:pPr>
            <a:r>
              <a:rPr lang="en-CA" sz="1100" i="1" dirty="0">
                <a:latin typeface="Tahoma" pitchFamily="34" charset="0"/>
                <a:ea typeface="Tahoma" pitchFamily="34" charset="0"/>
                <a:cs typeface="Tahoma" pitchFamily="34" charset="0"/>
              </a:rPr>
              <a:t>Questionnaire</a:t>
            </a:r>
          </a:p>
          <a:p>
            <a:pPr marL="0" lvl="1" algn="just" defTabSz="966788">
              <a:spcBef>
                <a:spcPts val="500"/>
              </a:spcBef>
              <a:spcAft>
                <a:spcPts val="500"/>
              </a:spcAft>
              <a:tabLst>
                <a:tab pos="446088" algn="l"/>
              </a:tabLst>
            </a:pPr>
            <a:r>
              <a:rPr lang="en-CA" sz="1100" b="0" dirty="0">
                <a:latin typeface="Tahoma" pitchFamily="34" charset="0"/>
                <a:ea typeface="Tahoma" pitchFamily="34" charset="0"/>
                <a:cs typeface="Tahoma" pitchFamily="34" charset="0"/>
              </a:rPr>
              <a:t>The questionnaire, which was designed jointly by SADC and BIP Recherche, had 90 variables, including 4 open-ended questions.</a:t>
            </a:r>
          </a:p>
          <a:p>
            <a:pPr marL="0" lvl="1" algn="just" defTabSz="966788">
              <a:spcBef>
                <a:spcPts val="500"/>
              </a:spcBef>
              <a:spcAft>
                <a:spcPts val="500"/>
              </a:spcAft>
              <a:tabLst>
                <a:tab pos="446088" algn="l"/>
              </a:tabLst>
            </a:pPr>
            <a:r>
              <a:rPr lang="en-CA" sz="1100" b="0" dirty="0">
                <a:latin typeface="Tahoma" pitchFamily="34" charset="0"/>
                <a:ea typeface="Tahoma" pitchFamily="34" charset="0"/>
                <a:cs typeface="Tahoma" pitchFamily="34" charset="0"/>
              </a:rPr>
              <a:t>Depending on the answers to two introductory questions – whether or not there were employees (full time, part time or seasonal) and whether or not the respondent was the owner – there were four possible scenarios. </a:t>
            </a:r>
          </a:p>
        </p:txBody>
      </p:sp>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4127" y="12534"/>
            <a:ext cx="691304" cy="667950"/>
          </a:xfrm>
          <a:prstGeom prst="rect">
            <a:avLst/>
          </a:prstGeom>
        </p:spPr>
      </p:pic>
      <p:graphicFrame>
        <p:nvGraphicFramePr>
          <p:cNvPr id="8" name="Tableau 7"/>
          <p:cNvGraphicFramePr>
            <a:graphicFrameLocks noGrp="1"/>
          </p:cNvGraphicFramePr>
          <p:nvPr>
            <p:extLst>
              <p:ext uri="{D42A27DB-BD31-4B8C-83A1-F6EECF244321}">
                <p14:modId xmlns:p14="http://schemas.microsoft.com/office/powerpoint/2010/main" val="2552253404"/>
              </p:ext>
            </p:extLst>
          </p:nvPr>
        </p:nvGraphicFramePr>
        <p:xfrm>
          <a:off x="501606" y="4510321"/>
          <a:ext cx="6048049" cy="1401381"/>
        </p:xfrm>
        <a:graphic>
          <a:graphicData uri="http://schemas.openxmlformats.org/drawingml/2006/table">
            <a:tbl>
              <a:tblPr firstRow="1" firstCol="1" lastRow="1" lastCol="1" bandRow="1" bandCol="1">
                <a:tableStyleId>{5C22544A-7EE6-4342-B048-85BDC9FD1C3A}</a:tableStyleId>
              </a:tblPr>
              <a:tblGrid>
                <a:gridCol w="707064">
                  <a:extLst>
                    <a:ext uri="{9D8B030D-6E8A-4147-A177-3AD203B41FA5}">
                      <a16:colId xmlns:a16="http://schemas.microsoft.com/office/drawing/2014/main" val="20000"/>
                    </a:ext>
                  </a:extLst>
                </a:gridCol>
                <a:gridCol w="875311">
                  <a:extLst>
                    <a:ext uri="{9D8B030D-6E8A-4147-A177-3AD203B41FA5}">
                      <a16:colId xmlns:a16="http://schemas.microsoft.com/office/drawing/2014/main" val="20001"/>
                    </a:ext>
                  </a:extLst>
                </a:gridCol>
                <a:gridCol w="1105786">
                  <a:extLst>
                    <a:ext uri="{9D8B030D-6E8A-4147-A177-3AD203B41FA5}">
                      <a16:colId xmlns:a16="http://schemas.microsoft.com/office/drawing/2014/main" val="20002"/>
                    </a:ext>
                  </a:extLst>
                </a:gridCol>
                <a:gridCol w="3359888">
                  <a:extLst>
                    <a:ext uri="{9D8B030D-6E8A-4147-A177-3AD203B41FA5}">
                      <a16:colId xmlns:a16="http://schemas.microsoft.com/office/drawing/2014/main" val="20003"/>
                    </a:ext>
                  </a:extLst>
                </a:gridCol>
              </a:tblGrid>
              <a:tr h="410236">
                <a:tc>
                  <a:txBody>
                    <a:bodyPr/>
                    <a:lstStyle/>
                    <a:p>
                      <a:pPr marL="0" algn="l" defTabSz="914400" rtl="0" eaLnBrk="1" latinLnBrk="0" hangingPunct="1">
                        <a:lnSpc>
                          <a:spcPts val="1100"/>
                        </a:lnSpc>
                        <a:spcBef>
                          <a:spcPts val="200"/>
                        </a:spcBef>
                        <a:spcAft>
                          <a:spcPts val="200"/>
                        </a:spcAft>
                      </a:pPr>
                      <a:r>
                        <a:rPr lang="en-CA" sz="90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Possible scenarios</a:t>
                      </a:r>
                      <a:endParaRPr lang="en-CA" sz="900" b="0"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lnTlToBr w="12700" cap="flat" cmpd="sng" algn="ctr">
                      <a:noFill/>
                      <a:prstDash val="solid"/>
                      <a:round/>
                      <a:headEnd type="none" w="med" len="med"/>
                      <a:tailEnd type="none" w="med" len="med"/>
                    </a:lnTlToBr>
                    <a:solidFill>
                      <a:srgbClr val="FDCBA1"/>
                    </a:solidFill>
                  </a:tcPr>
                </a:tc>
                <a:tc>
                  <a:txBody>
                    <a:bodyPr/>
                    <a:lstStyle/>
                    <a:p>
                      <a:pPr algn="ctr">
                        <a:lnSpc>
                          <a:spcPts val="1100"/>
                        </a:lnSpc>
                        <a:spcBef>
                          <a:spcPts val="200"/>
                        </a:spcBef>
                        <a:spcAft>
                          <a:spcPts val="200"/>
                        </a:spcAft>
                      </a:pPr>
                      <a:r>
                        <a:rPr lang="en-CA" sz="90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Paid employees</a:t>
                      </a: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algn="ctr">
                        <a:lnSpc>
                          <a:spcPts val="1100"/>
                        </a:lnSpc>
                        <a:spcBef>
                          <a:spcPts val="200"/>
                        </a:spcBef>
                        <a:spcAft>
                          <a:spcPts val="200"/>
                        </a:spcAft>
                      </a:pPr>
                      <a:r>
                        <a:rPr lang="en-CA" sz="90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The respondent</a:t>
                      </a:r>
                      <a:r>
                        <a:rPr lang="en-CA" sz="900" b="0" baseline="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was the business owner</a:t>
                      </a:r>
                      <a:endParaRPr lang="en-CA" sz="90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tc>
                  <a:txBody>
                    <a:bodyPr/>
                    <a:lstStyle/>
                    <a:p>
                      <a:pPr algn="ctr">
                        <a:lnSpc>
                          <a:spcPts val="1100"/>
                        </a:lnSpc>
                        <a:spcBef>
                          <a:spcPts val="200"/>
                        </a:spcBef>
                        <a:spcAft>
                          <a:spcPts val="200"/>
                        </a:spcAft>
                      </a:pPr>
                      <a:r>
                        <a:rPr lang="en-CA" sz="90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Sections</a:t>
                      </a:r>
                      <a:r>
                        <a:rPr lang="en-CA" sz="900" b="0" baseline="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of the questionnaire completed</a:t>
                      </a:r>
                      <a:endParaRPr lang="en-CA" sz="90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rgbClr val="FDCBA1"/>
                    </a:solidFill>
                  </a:tcPr>
                </a:tc>
                <a:extLst>
                  <a:ext uri="{0D108BD9-81ED-4DB2-BD59-A6C34878D82A}">
                    <a16:rowId xmlns:a16="http://schemas.microsoft.com/office/drawing/2014/main" val="10000"/>
                  </a:ext>
                </a:extLst>
              </a:tr>
              <a:tr h="202019">
                <a:tc>
                  <a:txBody>
                    <a:bodyPr/>
                    <a:lstStyle/>
                    <a:p>
                      <a:pPr algn="just">
                        <a:lnSpc>
                          <a:spcPts val="1200"/>
                        </a:lnSpc>
                        <a:spcBef>
                          <a:spcPts val="200"/>
                        </a:spcBef>
                        <a:spcAft>
                          <a:spcPts val="200"/>
                        </a:spcAft>
                      </a:pPr>
                      <a:r>
                        <a:rPr lang="en-CA" sz="90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A</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CA" sz="90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Yes</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CA" sz="90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Yes</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l">
                        <a:lnSpc>
                          <a:spcPts val="1200"/>
                        </a:lnSpc>
                        <a:spcBef>
                          <a:spcPts val="200"/>
                        </a:spcBef>
                        <a:spcAft>
                          <a:spcPts val="200"/>
                        </a:spcAft>
                      </a:pPr>
                      <a:r>
                        <a:rPr lang="en-CA" sz="90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The entire questionnaire</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4327">
                <a:tc>
                  <a:txBody>
                    <a:bodyPr/>
                    <a:lstStyle/>
                    <a:p>
                      <a:pPr marL="0" algn="l" defTabSz="914400" rtl="0" eaLnBrk="1" latinLnBrk="0" hangingPunct="1">
                        <a:lnSpc>
                          <a:spcPts val="1200"/>
                        </a:lnSpc>
                        <a:spcBef>
                          <a:spcPts val="200"/>
                        </a:spcBef>
                        <a:spcAft>
                          <a:spcPts val="200"/>
                        </a:spcAft>
                      </a:pPr>
                      <a:r>
                        <a:rPr lang="en-CA" sz="900" b="0" kern="12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B</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CA" sz="90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Yes</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CA" sz="90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No</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l">
                        <a:lnSpc>
                          <a:spcPts val="1200"/>
                        </a:lnSpc>
                        <a:spcBef>
                          <a:spcPts val="200"/>
                        </a:spcBef>
                        <a:spcAft>
                          <a:spcPts val="200"/>
                        </a:spcAft>
                      </a:pPr>
                      <a:r>
                        <a:rPr lang="en-CA" sz="90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Job profile, labour-related</a:t>
                      </a:r>
                      <a:r>
                        <a:rPr lang="en-CA" sz="900" b="0" baseline="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issues and challenges, recruiting, retention</a:t>
                      </a:r>
                      <a:endParaRPr lang="en-CA" sz="90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12651">
                <a:tc>
                  <a:txBody>
                    <a:bodyPr/>
                    <a:lstStyle/>
                    <a:p>
                      <a:pPr>
                        <a:lnSpc>
                          <a:spcPts val="1200"/>
                        </a:lnSpc>
                        <a:spcBef>
                          <a:spcPts val="200"/>
                        </a:spcBef>
                        <a:spcAft>
                          <a:spcPts val="200"/>
                        </a:spcAft>
                      </a:pPr>
                      <a:r>
                        <a:rPr lang="en-CA" sz="90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C</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CA" sz="90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No</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CA" sz="90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Yes</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l">
                        <a:lnSpc>
                          <a:spcPts val="1200"/>
                        </a:lnSpc>
                        <a:spcBef>
                          <a:spcPts val="200"/>
                        </a:spcBef>
                        <a:spcAft>
                          <a:spcPts val="200"/>
                        </a:spcAft>
                      </a:pPr>
                      <a:r>
                        <a:rPr lang="en-CA" sz="90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Management</a:t>
                      </a:r>
                      <a:r>
                        <a:rPr lang="en-CA" sz="900" b="0" baseline="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 succession</a:t>
                      </a:r>
                      <a:endParaRPr lang="en-CA" sz="90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23284">
                <a:tc>
                  <a:txBody>
                    <a:bodyPr/>
                    <a:lstStyle/>
                    <a:p>
                      <a:pPr algn="just">
                        <a:lnSpc>
                          <a:spcPts val="1200"/>
                        </a:lnSpc>
                        <a:spcBef>
                          <a:spcPts val="200"/>
                        </a:spcBef>
                        <a:spcAft>
                          <a:spcPts val="200"/>
                        </a:spcAft>
                      </a:pPr>
                      <a:r>
                        <a:rPr lang="en-CA" sz="90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D</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CA" sz="90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No</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ctr">
                        <a:lnSpc>
                          <a:spcPts val="1200"/>
                        </a:lnSpc>
                        <a:spcBef>
                          <a:spcPts val="200"/>
                        </a:spcBef>
                        <a:spcAft>
                          <a:spcPts val="200"/>
                        </a:spcAft>
                      </a:pPr>
                      <a:r>
                        <a:rPr lang="en-CA" sz="90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No</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tc>
                  <a:txBody>
                    <a:bodyPr/>
                    <a:lstStyle/>
                    <a:p>
                      <a:pPr algn="l">
                        <a:lnSpc>
                          <a:spcPts val="1200"/>
                        </a:lnSpc>
                        <a:spcBef>
                          <a:spcPts val="200"/>
                        </a:spcBef>
                        <a:spcAft>
                          <a:spcPts val="200"/>
                        </a:spcAft>
                      </a:pPr>
                      <a:r>
                        <a:rPr lang="en-CA" sz="900" b="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The company was not eligible to take part in the survey</a:t>
                      </a:r>
                    </a:p>
                  </a:txBody>
                  <a:tcPr marL="68580" marR="68580" marT="0" marB="0" anchor="ctr">
                    <a:lnL w="19050" cap="flat" cmpd="sng" algn="ctr">
                      <a:solidFill>
                        <a:srgbClr val="F47206"/>
                      </a:solidFill>
                      <a:prstDash val="solid"/>
                      <a:round/>
                      <a:headEnd type="none" w="med" len="med"/>
                      <a:tailEnd type="none" w="med" len="med"/>
                    </a:lnL>
                    <a:lnR w="19050" cap="flat" cmpd="sng" algn="ctr">
                      <a:solidFill>
                        <a:srgbClr val="F47206"/>
                      </a:solidFill>
                      <a:prstDash val="solid"/>
                      <a:round/>
                      <a:headEnd type="none" w="med" len="med"/>
                      <a:tailEnd type="none" w="med" len="med"/>
                    </a:lnR>
                    <a:lnT w="19050" cap="flat" cmpd="sng" algn="ctr">
                      <a:solidFill>
                        <a:srgbClr val="F47206"/>
                      </a:solidFill>
                      <a:prstDash val="solid"/>
                      <a:round/>
                      <a:headEnd type="none" w="med" len="med"/>
                      <a:tailEnd type="none" w="med" len="med"/>
                    </a:lnT>
                    <a:lnB w="19050" cap="flat" cmpd="sng" algn="ctr">
                      <a:solidFill>
                        <a:srgbClr val="F47206"/>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0696495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2.	</a:t>
            </a:r>
            <a:r>
              <a:rPr lang="en-US" sz="2000" b="0" dirty="0">
                <a:latin typeface="Tahoma" pitchFamily="34" charset="0"/>
              </a:rPr>
              <a:t>Methodology</a:t>
            </a:r>
          </a:p>
        </p:txBody>
      </p:sp>
      <p:sp>
        <p:nvSpPr>
          <p:cNvPr id="6" name="Espace réservé du numéro de diapositive 1"/>
          <p:cNvSpPr txBox="1">
            <a:spLocks/>
          </p:cNvSpPr>
          <p:nvPr/>
        </p:nvSpPr>
        <p:spPr bwMode="auto">
          <a:xfrm>
            <a:off x="8080744" y="6208418"/>
            <a:ext cx="346554"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8</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3"/>
          <p:cNvSpPr txBox="1">
            <a:spLocks noChangeArrowheads="1"/>
          </p:cNvSpPr>
          <p:nvPr>
            <p:custDataLst>
              <p:tags r:id="rId1"/>
            </p:custDataLst>
          </p:nvPr>
        </p:nvSpPr>
        <p:spPr bwMode="auto">
          <a:xfrm>
            <a:off x="567419" y="4021247"/>
            <a:ext cx="8162925" cy="276983"/>
          </a:xfrm>
          <a:prstGeom prst="rect">
            <a:avLst/>
          </a:prstGeom>
          <a:noFill/>
          <a:ln algn="ctr">
            <a:miter lim="800000"/>
            <a:headEnd/>
            <a:tailEnd/>
          </a:ln>
        </p:spPr>
        <p:txBody>
          <a:bodyPr lIns="91424" tIns="45712" rIns="91424" bIns="45712">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defTabSz="966788" eaLnBrk="1" hangingPunct="1">
              <a:spcBef>
                <a:spcPct val="50000"/>
              </a:spcBef>
              <a:spcAft>
                <a:spcPts val="600"/>
              </a:spcAft>
              <a:buNone/>
            </a:pPr>
            <a:endParaRPr lang="fr-CA" sz="1200" b="0" kern="0" dirty="0">
              <a:latin typeface="Tahoma" panose="020B0604030504040204" pitchFamily="34" charset="0"/>
              <a:ea typeface="Tahoma" panose="020B0604030504040204" pitchFamily="34" charset="0"/>
              <a:cs typeface="Tahoma" panose="020B0604030504040204" pitchFamily="34" charset="0"/>
            </a:endParaRPr>
          </a:p>
        </p:txBody>
      </p:sp>
      <p:sp>
        <p:nvSpPr>
          <p:cNvPr id="11" name="Rectangle 3"/>
          <p:cNvSpPr txBox="1">
            <a:spLocks noChangeArrowheads="1"/>
          </p:cNvSpPr>
          <p:nvPr>
            <p:custDataLst>
              <p:tags r:id="rId2"/>
            </p:custDataLst>
          </p:nvPr>
        </p:nvSpPr>
        <p:spPr bwMode="auto">
          <a:xfrm>
            <a:off x="387312" y="913957"/>
            <a:ext cx="8162925" cy="4042629"/>
          </a:xfrm>
          <a:prstGeom prst="rect">
            <a:avLst/>
          </a:prstGeom>
          <a:noFill/>
          <a:ln algn="ctr">
            <a:miter lim="800000"/>
            <a:headEnd/>
            <a:tailEnd/>
          </a:ln>
        </p:spPr>
        <p:txBody>
          <a:bodyPr lIns="91424" tIns="45712" rIns="91424" bIns="45712">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defTabSz="966788" eaLnBrk="1" hangingPunct="1">
              <a:spcBef>
                <a:spcPts val="500"/>
              </a:spcBef>
              <a:spcAft>
                <a:spcPts val="0"/>
              </a:spcAft>
              <a:buNone/>
            </a:pPr>
            <a:r>
              <a:rPr lang="en-CA" sz="1100" i="1" dirty="0">
                <a:latin typeface="Tahoma" pitchFamily="34" charset="0"/>
                <a:ea typeface="Tahoma" pitchFamily="34" charset="0"/>
                <a:cs typeface="Tahoma" pitchFamily="34" charset="0"/>
              </a:rPr>
              <a:t>How we conducted the survey</a:t>
            </a:r>
          </a:p>
          <a:p>
            <a:pPr marL="0" indent="0" algn="just" defTabSz="966788" eaLnBrk="1" hangingPunct="1">
              <a:spcBef>
                <a:spcPts val="500"/>
              </a:spcBef>
              <a:spcAft>
                <a:spcPts val="500"/>
              </a:spcAft>
              <a:buNone/>
            </a:pPr>
            <a:r>
              <a:rPr lang="en-CA" sz="1100" b="0" dirty="0">
                <a:latin typeface="Tahoma" pitchFamily="34" charset="0"/>
                <a:ea typeface="Tahoma" pitchFamily="34" charset="0"/>
                <a:cs typeface="Tahoma" pitchFamily="34" charset="0"/>
              </a:rPr>
              <a:t>We used a combined telephone-online methodology. All respondents received a phone call in either English or French. Once the introduction was read and the objectives explained, eligible respondents who agreed to participate could choose to respond over the phone or online.</a:t>
            </a:r>
          </a:p>
          <a:p>
            <a:pPr marL="0" indent="0" algn="just" defTabSz="966788" eaLnBrk="1" hangingPunct="1">
              <a:spcBef>
                <a:spcPts val="500"/>
              </a:spcBef>
              <a:spcAft>
                <a:spcPts val="500"/>
              </a:spcAft>
              <a:buNone/>
            </a:pPr>
            <a:r>
              <a:rPr lang="en-CA" sz="1100" b="0" dirty="0">
                <a:latin typeface="Tahoma" pitchFamily="34" charset="0"/>
                <a:ea typeface="Tahoma" pitchFamily="34" charset="0"/>
                <a:cs typeface="Tahoma" pitchFamily="34" charset="0"/>
              </a:rPr>
              <a:t>Those opting to respond on line were sent an invitation email with a link providing access to the survey. Most needed from one to three telephone reminders in the weeks following the invitation email.</a:t>
            </a:r>
          </a:p>
          <a:p>
            <a:pPr marL="0" indent="0" algn="just" defTabSz="966788" eaLnBrk="1" hangingPunct="1">
              <a:spcBef>
                <a:spcPts val="1200"/>
              </a:spcBef>
              <a:spcAft>
                <a:spcPts val="0"/>
              </a:spcAft>
              <a:buNone/>
            </a:pPr>
            <a:r>
              <a:rPr lang="en-CA" sz="1100" i="1" dirty="0">
                <a:latin typeface="Tahoma" pitchFamily="34" charset="0"/>
                <a:ea typeface="Tahoma" pitchFamily="34" charset="0"/>
                <a:cs typeface="Tahoma" pitchFamily="34" charset="0"/>
              </a:rPr>
              <a:t>Data collection</a:t>
            </a:r>
          </a:p>
          <a:p>
            <a:pPr marL="0" indent="0" algn="just" defTabSz="966788" eaLnBrk="1" hangingPunct="1">
              <a:spcBef>
                <a:spcPts val="500"/>
              </a:spcBef>
              <a:spcAft>
                <a:spcPts val="500"/>
              </a:spcAft>
              <a:buNone/>
            </a:pPr>
            <a:r>
              <a:rPr lang="en-CA" sz="1100" b="0" dirty="0">
                <a:latin typeface="Tahoma" pitchFamily="34" charset="0"/>
                <a:ea typeface="Tahoma" pitchFamily="34" charset="0"/>
                <a:cs typeface="Tahoma" pitchFamily="34" charset="0"/>
              </a:rPr>
              <a:t>The survey was pretested with about 10 companies on October 30, 2018. No changes were made to the questionnaire following the pretest. The full survey itself ran from November 1 to 23, 2018. In total, 306 questionnaires were completed – 148 over the phone (48.4%) and 158 online (51.6%). The telephone interviews took 15.7 minutes on average. Our objective at the outset was to have 300 completed questionnaires. </a:t>
            </a:r>
          </a:p>
          <a:p>
            <a:pPr marL="0" indent="0" algn="just" defTabSz="966788" eaLnBrk="1" hangingPunct="1">
              <a:spcBef>
                <a:spcPts val="500"/>
              </a:spcBef>
              <a:spcAft>
                <a:spcPts val="500"/>
              </a:spcAft>
              <a:buNone/>
            </a:pPr>
            <a:r>
              <a:rPr lang="en-CA" sz="1100" b="0" dirty="0">
                <a:latin typeface="Tahoma" pitchFamily="34" charset="0"/>
                <a:ea typeface="Tahoma" pitchFamily="34" charset="0"/>
                <a:cs typeface="Tahoma" pitchFamily="34" charset="0"/>
              </a:rPr>
              <a:t>The response rate (35% in this instance) is calculated according to the standards of the Marketing Research and Intelligence Association (MRIA). The administrative report on how the survey was conducted, which included the response rate, appears on the following page.</a:t>
            </a:r>
          </a:p>
          <a:p>
            <a:pPr marL="0" lvl="1" indent="0" algn="just" defTabSz="966788" eaLnBrk="1" hangingPunct="1">
              <a:spcBef>
                <a:spcPts val="1200"/>
              </a:spcBef>
              <a:spcAft>
                <a:spcPts val="500"/>
              </a:spcAft>
              <a:buNone/>
              <a:tabLst>
                <a:tab pos="446088" algn="l"/>
              </a:tabLst>
            </a:pPr>
            <a:r>
              <a:rPr lang="en-CA" sz="1100" b="0" kern="0" dirty="0">
                <a:latin typeface="Tahoma" panose="020B0604030504040204" pitchFamily="34" charset="0"/>
                <a:ea typeface="Tahoma" panose="020B0604030504040204" pitchFamily="34" charset="0"/>
                <a:cs typeface="Tahoma" panose="020B0604030504040204" pitchFamily="34" charset="0"/>
              </a:rPr>
              <a:t>The margin of error is 4.8% 19 times out of 20, which takes into account the small sample size.</a:t>
            </a:r>
          </a:p>
          <a:p>
            <a:pPr marL="0" indent="0" algn="just" defTabSz="966788" eaLnBrk="1" hangingPunct="1">
              <a:spcBef>
                <a:spcPts val="1200"/>
              </a:spcBef>
              <a:spcAft>
                <a:spcPts val="0"/>
              </a:spcAft>
              <a:buNone/>
            </a:pPr>
            <a:r>
              <a:rPr lang="en-CA" sz="1100" i="1" dirty="0">
                <a:latin typeface="Tahoma" pitchFamily="34" charset="0"/>
                <a:ea typeface="Tahoma" pitchFamily="34" charset="0"/>
                <a:cs typeface="Tahoma" pitchFamily="34" charset="0"/>
              </a:rPr>
              <a:t>Data processing</a:t>
            </a:r>
          </a:p>
          <a:p>
            <a:pPr marL="0" indent="0" algn="just" defTabSz="966788" eaLnBrk="1" hangingPunct="1">
              <a:spcAft>
                <a:spcPts val="500"/>
              </a:spcAft>
              <a:buNone/>
            </a:pPr>
            <a:r>
              <a:rPr lang="en-CA" sz="1100" b="0" dirty="0">
                <a:latin typeface="Tahoma" pitchFamily="34" charset="0"/>
                <a:ea typeface="Tahoma" pitchFamily="34" charset="0"/>
                <a:cs typeface="Tahoma" pitchFamily="34" charset="0"/>
              </a:rPr>
              <a:t>Interviews were compiled using Voxco’s Pronto software and processed using the Stat-XP software.</a:t>
            </a:r>
            <a:endParaRPr lang="en-CA" sz="1100" b="0" kern="0" dirty="0">
              <a:latin typeface="Tahoma" panose="020B0604030504040204" pitchFamily="34" charset="0"/>
              <a:ea typeface="Tahoma" panose="020B0604030504040204" pitchFamily="34" charset="0"/>
              <a:cs typeface="Tahoma" panose="020B0604030504040204" pitchFamily="34" charset="0"/>
            </a:endParaRPr>
          </a:p>
        </p:txBody>
      </p:sp>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4127" y="12534"/>
            <a:ext cx="691304" cy="667950"/>
          </a:xfrm>
          <a:prstGeom prst="rect">
            <a:avLst/>
          </a:prstGeom>
        </p:spPr>
      </p:pic>
    </p:spTree>
    <p:extLst>
      <p:ext uri="{BB962C8B-B14F-4D97-AF65-F5344CB8AC3E}">
        <p14:creationId xmlns:p14="http://schemas.microsoft.com/office/powerpoint/2010/main" val="421169648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228600" y="108099"/>
            <a:ext cx="8915400" cy="436563"/>
          </a:xfrm>
          <a:prstGeom prst="rect">
            <a:avLst/>
          </a:prstGeom>
          <a:noFill/>
          <a:ln w="9525" algn="ctr">
            <a:noFill/>
            <a:miter lim="800000"/>
            <a:headEnd/>
            <a:tailEnd/>
          </a:ln>
        </p:spPr>
        <p:txBody>
          <a:bodyPr lIns="91408" tIns="45704" rIns="91408" bIns="45704" anchor="ctr"/>
          <a:lstStyle/>
          <a:p>
            <a:pPr marL="685800" indent="-685800" defTabSz="966788">
              <a:spcBef>
                <a:spcPts val="1000"/>
              </a:spcBef>
              <a:spcAft>
                <a:spcPts val="1000"/>
              </a:spcAft>
            </a:pPr>
            <a:r>
              <a:rPr lang="fr-CA" sz="2000" b="0" dirty="0">
                <a:latin typeface="Tahoma" pitchFamily="34" charset="0"/>
              </a:rPr>
              <a:t>2.	Methodology</a:t>
            </a:r>
          </a:p>
        </p:txBody>
      </p:sp>
      <p:sp>
        <p:nvSpPr>
          <p:cNvPr id="6" name="Espace réservé du numéro de diapositive 1"/>
          <p:cNvSpPr txBox="1">
            <a:spLocks/>
          </p:cNvSpPr>
          <p:nvPr/>
        </p:nvSpPr>
        <p:spPr bwMode="auto">
          <a:xfrm>
            <a:off x="8080744" y="6208418"/>
            <a:ext cx="346554" cy="266810"/>
          </a:xfrm>
          <a:prstGeom prst="rect">
            <a:avLst/>
          </a:prstGeom>
          <a:noFill/>
          <a:ln>
            <a:noFill/>
            <a:miter lim="800000"/>
            <a:headEnd/>
            <a:tailEnd/>
          </a:ln>
          <a:effectLst/>
          <a:extLst/>
        </p:spPr>
        <p:txBody>
          <a:bodyPr vert="horz" wrap="square" lIns="91408" tIns="45704" rIns="91408" bIns="45704" numCol="1" anchor="t" anchorCtr="0" compatLnSpc="1">
            <a:prstTxWarp prst="textNoShape">
              <a:avLst/>
            </a:prstTxWarp>
          </a:bodyPr>
          <a:lstStyle>
            <a:defPPr>
              <a:defRPr lang="fr-CA"/>
            </a:defPPr>
            <a:lvl1pPr algn="r" rtl="0" fontAlgn="base">
              <a:spcBef>
                <a:spcPct val="0"/>
              </a:spcBef>
              <a:spcAft>
                <a:spcPct val="0"/>
              </a:spcAft>
              <a:defRPr sz="900" b="0" i="1" kern="1200">
                <a:solidFill>
                  <a:srgbClr val="00439D"/>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fld id="{5093ABF4-2217-4A52-B517-B50240000DD4}" type="slidenum">
              <a:rPr lang="fr-CA" sz="1100" b="1" i="0" smtClean="0">
                <a:solidFill>
                  <a:schemeClr val="bg1"/>
                </a:solidFill>
                <a:latin typeface="Tahoma" panose="020B0604030504040204" pitchFamily="34" charset="0"/>
                <a:ea typeface="Tahoma" panose="020B0604030504040204" pitchFamily="34" charset="0"/>
                <a:cs typeface="Tahoma" panose="020B0604030504040204" pitchFamily="34" charset="0"/>
              </a:rPr>
              <a:pPr/>
              <a:t>9</a:t>
            </a:fld>
            <a:endParaRPr lang="fr-CA" sz="11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3"/>
          <p:cNvSpPr txBox="1">
            <a:spLocks noChangeArrowheads="1"/>
          </p:cNvSpPr>
          <p:nvPr>
            <p:custDataLst>
              <p:tags r:id="rId1"/>
            </p:custDataLst>
          </p:nvPr>
        </p:nvSpPr>
        <p:spPr bwMode="auto">
          <a:xfrm>
            <a:off x="567419" y="4021247"/>
            <a:ext cx="8162925" cy="276983"/>
          </a:xfrm>
          <a:prstGeom prst="rect">
            <a:avLst/>
          </a:prstGeom>
          <a:noFill/>
          <a:ln algn="ctr">
            <a:miter lim="800000"/>
            <a:headEnd/>
            <a:tailEnd/>
          </a:ln>
        </p:spPr>
        <p:txBody>
          <a:bodyPr lIns="91424" tIns="45712" rIns="91424" bIns="45712">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defTabSz="966788" eaLnBrk="1" hangingPunct="1">
              <a:spcBef>
                <a:spcPct val="50000"/>
              </a:spcBef>
              <a:spcAft>
                <a:spcPts val="600"/>
              </a:spcAft>
              <a:buNone/>
            </a:pPr>
            <a:endParaRPr lang="fr-CA" sz="1200" b="0" kern="0" dirty="0">
              <a:latin typeface="Tahoma" panose="020B0604030504040204" pitchFamily="34" charset="0"/>
              <a:ea typeface="Tahoma" panose="020B0604030504040204" pitchFamily="34" charset="0"/>
              <a:cs typeface="Tahoma" panose="020B0604030504040204" pitchFamily="34" charset="0"/>
            </a:endParaRPr>
          </a:p>
        </p:txBody>
      </p:sp>
      <p:sp>
        <p:nvSpPr>
          <p:cNvPr id="11" name="Rectangle 3"/>
          <p:cNvSpPr txBox="1">
            <a:spLocks noChangeArrowheads="1"/>
          </p:cNvSpPr>
          <p:nvPr>
            <p:custDataLst>
              <p:tags r:id="rId2"/>
            </p:custDataLst>
          </p:nvPr>
        </p:nvSpPr>
        <p:spPr bwMode="auto">
          <a:xfrm>
            <a:off x="387313" y="913957"/>
            <a:ext cx="1664772" cy="600148"/>
          </a:xfrm>
          <a:prstGeom prst="rect">
            <a:avLst/>
          </a:prstGeom>
          <a:noFill/>
          <a:ln algn="ctr">
            <a:miter lim="800000"/>
            <a:headEnd/>
            <a:tailEnd/>
          </a:ln>
        </p:spPr>
        <p:txBody>
          <a:bodyPr wrap="square" lIns="91424" tIns="45712" rIns="91424" bIns="45712">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defTabSz="966788" eaLnBrk="1" hangingPunct="1">
              <a:spcBef>
                <a:spcPts val="500"/>
              </a:spcBef>
              <a:spcAft>
                <a:spcPts val="0"/>
              </a:spcAft>
              <a:buNone/>
            </a:pPr>
            <a:r>
              <a:rPr lang="fr-CA" sz="1100" i="1" dirty="0">
                <a:latin typeface="Tahoma" pitchFamily="34" charset="0"/>
                <a:ea typeface="Tahoma" pitchFamily="34" charset="0"/>
                <a:cs typeface="Tahoma" pitchFamily="34" charset="0"/>
              </a:rPr>
              <a:t>Survey administrative report</a:t>
            </a:r>
            <a:endParaRPr lang="fr-CA" sz="1100" b="0" kern="0" dirty="0">
              <a:latin typeface="Tahoma" panose="020B0604030504040204" pitchFamily="34" charset="0"/>
              <a:ea typeface="Tahoma" panose="020B0604030504040204" pitchFamily="34" charset="0"/>
              <a:cs typeface="Tahoma" panose="020B0604030504040204" pitchFamily="34" charset="0"/>
            </a:endParaRPr>
          </a:p>
        </p:txBody>
      </p:sp>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4127" y="12534"/>
            <a:ext cx="691304" cy="667950"/>
          </a:xfrm>
          <a:prstGeom prst="rect">
            <a:avLst/>
          </a:prstGeom>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8623" y="902940"/>
            <a:ext cx="4254035" cy="581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010305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NUM" val="4"/>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4_Modèle par défaut">
  <a:themeElements>
    <a:clrScheme name="4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4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onception personnalisée">
  <a:themeElements>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onception personnalisé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CA"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32836</TotalTime>
  <Words>8056</Words>
  <Application>Microsoft Office PowerPoint</Application>
  <PresentationFormat>Affichage à l'écran (4:3)</PresentationFormat>
  <Paragraphs>1269</Paragraphs>
  <Slides>40</Slides>
  <Notes>37</Notes>
  <HiddenSlides>0</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40</vt:i4>
      </vt:variant>
    </vt:vector>
  </HeadingPairs>
  <TitlesOfParts>
    <vt:vector size="46" baseType="lpstr">
      <vt:lpstr>Arial</vt:lpstr>
      <vt:lpstr>Tahoma</vt:lpstr>
      <vt:lpstr>Times New Roman</vt:lpstr>
      <vt:lpstr>Wingdings</vt:lpstr>
      <vt:lpstr>4_Modèle par défaut</vt:lpstr>
      <vt:lpstr>1_Conception personnalisée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BIP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SADC Vallée-de-la-Gatineau</dc:title>
  <dc:creator>Simon Bastien</dc:creator>
  <cp:lastModifiedBy>Michel Gauthier</cp:lastModifiedBy>
  <cp:revision>2182</cp:revision>
  <cp:lastPrinted>2018-12-03T17:11:35Z</cp:lastPrinted>
  <dcterms:created xsi:type="dcterms:W3CDTF">2010-04-19T23:06:27Z</dcterms:created>
  <dcterms:modified xsi:type="dcterms:W3CDTF">2019-02-01T20:28:33Z</dcterms:modified>
</cp:coreProperties>
</file>